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Lst>
  <p:notesMasterIdLst>
    <p:notesMasterId r:id="rId42"/>
  </p:notesMasterIdLst>
  <p:handoutMasterIdLst>
    <p:handoutMasterId r:id="rId43"/>
  </p:handoutMasterIdLst>
  <p:sldIdLst>
    <p:sldId id="347" r:id="rId5"/>
    <p:sldId id="403" r:id="rId6"/>
    <p:sldId id="141168062" r:id="rId7"/>
    <p:sldId id="301" r:id="rId8"/>
    <p:sldId id="399" r:id="rId9"/>
    <p:sldId id="420" r:id="rId10"/>
    <p:sldId id="141168043" r:id="rId11"/>
    <p:sldId id="141168047" r:id="rId12"/>
    <p:sldId id="2147" r:id="rId13"/>
    <p:sldId id="2145" r:id="rId14"/>
    <p:sldId id="2154" r:id="rId15"/>
    <p:sldId id="2146" r:id="rId16"/>
    <p:sldId id="141168063" r:id="rId17"/>
    <p:sldId id="141168064" r:id="rId18"/>
    <p:sldId id="141168065" r:id="rId19"/>
    <p:sldId id="141168048" r:id="rId20"/>
    <p:sldId id="2161" r:id="rId21"/>
    <p:sldId id="2150" r:id="rId22"/>
    <p:sldId id="2155" r:id="rId23"/>
    <p:sldId id="2151" r:id="rId24"/>
    <p:sldId id="141168066" r:id="rId25"/>
    <p:sldId id="141168049" r:id="rId26"/>
    <p:sldId id="2160" r:id="rId27"/>
    <p:sldId id="2153" r:id="rId28"/>
    <p:sldId id="2156" r:id="rId29"/>
    <p:sldId id="141168050" r:id="rId30"/>
    <p:sldId id="141168053" r:id="rId31"/>
    <p:sldId id="141168042" r:id="rId32"/>
    <p:sldId id="141168061" r:id="rId33"/>
    <p:sldId id="141168060" r:id="rId34"/>
    <p:sldId id="141168052" r:id="rId35"/>
    <p:sldId id="141168059" r:id="rId36"/>
    <p:sldId id="141168058" r:id="rId37"/>
    <p:sldId id="272" r:id="rId38"/>
    <p:sldId id="141168051" r:id="rId39"/>
    <p:sldId id="141168055" r:id="rId40"/>
    <p:sldId id="14116805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extLst/>
  </p:cmAuthor>
  <p:cmAuthor id="2" name="Alasdair Nottingham" initials="AN [2]" lastIdx="1" clrIdx="1">
    <p:extLst/>
  </p:cmAuthor>
  <p:cmAuthor id="3" name="Alasdair Nottingham" initials="AN [3]" lastIdx="1" clrIdx="2">
    <p:extLst/>
  </p:cmAuthor>
  <p:cmAuthor id="4" name="Alasdair Nottingham" initials="AN [4]" lastIdx="1" clrIdx="3">
    <p:extLst/>
  </p:cmAuthor>
  <p:cmAuthor id="5" name="Alasdair Nottingham" initials="AN [2] [2]"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8" autoAdjust="0"/>
    <p:restoredTop sz="93883" autoAdjust="0"/>
  </p:normalViewPr>
  <p:slideViewPr>
    <p:cSldViewPr snapToGrid="0">
      <p:cViewPr>
        <p:scale>
          <a:sx n="69" d="100"/>
          <a:sy n="69" d="100"/>
        </p:scale>
        <p:origin x="-672" y="-52"/>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6/14/2019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6/14/2019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t>1</a:t>
            </a:fld>
            <a:endParaRPr lang="en-US" dirty="0"/>
          </a:p>
        </p:txBody>
      </p:sp>
    </p:spTree>
    <p:extLst>
      <p:ext uri="{BB962C8B-B14F-4D97-AF65-F5344CB8AC3E}">
        <p14:creationId xmlns:p14="http://schemas.microsoft.com/office/powerpoint/2010/main" val="50313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83408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23</a:t>
            </a:fld>
            <a:endParaRPr lang="en-US"/>
          </a:p>
        </p:txBody>
      </p:sp>
    </p:spTree>
    <p:extLst>
      <p:ext uri="{BB962C8B-B14F-4D97-AF65-F5344CB8AC3E}">
        <p14:creationId xmlns:p14="http://schemas.microsoft.com/office/powerpoint/2010/main" val="324991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solidFill>
                  <a:srgbClr val="043377"/>
                </a:solidFill>
              </a:rPr>
              <a:t>@Traced</a:t>
            </a:r>
            <a:r>
              <a:rPr lang="en-GB" sz="1200" dirty="0"/>
              <a:t>(value = </a:t>
            </a:r>
            <a:r>
              <a:rPr lang="en-GB" sz="1200" dirty="0">
                <a:solidFill>
                  <a:srgbClr val="006699"/>
                </a:solidFill>
              </a:rPr>
              <a:t>true</a:t>
            </a:r>
            <a:r>
              <a:rPr lang="en-GB" sz="1200" dirty="0"/>
              <a:t>, </a:t>
            </a:r>
            <a:r>
              <a:rPr lang="en-GB" sz="1200" dirty="0" err="1"/>
              <a:t>operationName</a:t>
            </a:r>
            <a:r>
              <a:rPr lang="en-GB" sz="1200" dirty="0"/>
              <a:t> = </a:t>
            </a:r>
            <a:r>
              <a:rPr lang="en-GB" sz="1200" dirty="0">
                <a:solidFill>
                  <a:srgbClr val="383599"/>
                </a:solidFill>
              </a:rPr>
              <a:t>"</a:t>
            </a:r>
            <a:r>
              <a:rPr lang="en-GB" sz="1200" dirty="0" err="1">
                <a:solidFill>
                  <a:srgbClr val="383599"/>
                </a:solidFill>
              </a:rPr>
              <a:t>InventoryManager.list</a:t>
            </a:r>
            <a:r>
              <a:rPr lang="en-GB" sz="1200" dirty="0">
                <a:solidFill>
                  <a:srgbClr val="383599"/>
                </a:solidFill>
              </a:rPr>
              <a:t>"</a:t>
            </a:r>
            <a:r>
              <a:rPr lang="en-GB" sz="1200" dirty="0"/>
              <a:t>) </a:t>
            </a:r>
            <a:br>
              <a:rPr lang="en-GB" sz="1200" dirty="0"/>
            </a:br>
            <a:r>
              <a:rPr lang="en-GB" sz="1200" dirty="0">
                <a:solidFill>
                  <a:srgbClr val="0E670F"/>
                </a:solidFill>
              </a:rPr>
              <a:t>public</a:t>
            </a:r>
            <a:r>
              <a:rPr lang="en-GB" sz="1200" dirty="0"/>
              <a:t> </a:t>
            </a:r>
            <a:r>
              <a:rPr lang="en-GB" sz="1200" dirty="0" err="1"/>
              <a:t>InventoryList</a:t>
            </a:r>
            <a:r>
              <a:rPr lang="en-GB" sz="1200" dirty="0"/>
              <a:t> list() { </a:t>
            </a:r>
            <a:r>
              <a:rPr lang="en-GB" sz="1200" dirty="0">
                <a:solidFill>
                  <a:srgbClr val="033077"/>
                </a:solidFill>
              </a:rPr>
              <a:t>return</a:t>
            </a:r>
            <a:r>
              <a:rPr lang="en-GB" sz="1200" dirty="0"/>
              <a:t> </a:t>
            </a:r>
            <a:r>
              <a:rPr lang="en-GB" sz="1200" dirty="0">
                <a:solidFill>
                  <a:srgbClr val="033077"/>
                </a:solidFill>
              </a:rPr>
              <a:t>...</a:t>
            </a:r>
            <a:r>
              <a:rPr lang="en-GB" sz="1200"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25</a:t>
            </a:fld>
            <a:endParaRPr lang="en-US"/>
          </a:p>
        </p:txBody>
      </p:sp>
    </p:spTree>
    <p:extLst>
      <p:ext uri="{BB962C8B-B14F-4D97-AF65-F5344CB8AC3E}">
        <p14:creationId xmlns:p14="http://schemas.microsoft.com/office/powerpoint/2010/main" val="678432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2552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endParaRPr lang="en-GB" dirty="0"/>
          </a:p>
          <a:p>
            <a:r>
              <a:rPr lang="en-GB" dirty="0"/>
              <a:t>Docker uses a client-server architecture. The Docker </a:t>
            </a:r>
            <a:r>
              <a:rPr lang="en-GB" i="1" dirty="0"/>
              <a:t>client</a:t>
            </a:r>
            <a:r>
              <a:rPr lang="en-GB" dirty="0"/>
              <a:t> talks to the Docker </a:t>
            </a:r>
            <a:r>
              <a:rPr lang="en-GB" i="1" dirty="0"/>
              <a:t>daemon</a:t>
            </a:r>
            <a:r>
              <a:rPr lang="en-GB" dirty="0"/>
              <a:t>, which does the heavy lifting of building, running, and distributing your Docker containers. The Docker client and daemon </a:t>
            </a:r>
            <a:r>
              <a:rPr lang="en-GB" i="1" dirty="0"/>
              <a:t>can</a:t>
            </a:r>
            <a:r>
              <a:rPr lang="en-GB" dirty="0"/>
              <a:t> run on the same system, or you can connect a Docker client to a remote Docker daemon. The Docker client and daemon communicate using a REST API, over UNIX sockets or a network interface.</a:t>
            </a:r>
          </a:p>
          <a:p>
            <a:endParaRPr lang="en-GB" dirty="0"/>
          </a:p>
          <a:p>
            <a:r>
              <a:rPr lang="en-GB" b="1" dirty="0"/>
              <a:t>The Docker daemon</a:t>
            </a:r>
          </a:p>
          <a:p>
            <a:r>
              <a:rPr lang="en-GB" dirty="0"/>
              <a:t>The Docker daemon (</a:t>
            </a:r>
            <a:r>
              <a:rPr lang="en-GB" dirty="0" err="1"/>
              <a:t>dockerd</a:t>
            </a:r>
            <a:r>
              <a:rPr lang="en-GB" dirty="0"/>
              <a:t>) listens for Docker API requests and manages Docker objects such as images, containers, networks, and volumes. A daemon can also communicate with other daemons to manage Docker services.</a:t>
            </a:r>
          </a:p>
          <a:p>
            <a:r>
              <a:rPr lang="en-GB" b="1" dirty="0"/>
              <a:t>The Docker client</a:t>
            </a:r>
          </a:p>
          <a:p>
            <a:r>
              <a:rPr lang="en-GB" dirty="0"/>
              <a:t>The Docker client (docker) is the primary way that many Docker users interact with Docker. When you use commands such as docker run, the client sends these commands to </a:t>
            </a:r>
            <a:r>
              <a:rPr lang="en-GB" dirty="0" err="1"/>
              <a:t>dockerd</a:t>
            </a:r>
            <a:r>
              <a:rPr lang="en-GB" dirty="0"/>
              <a:t>, which carries them out. The docker command uses the Docker API. The Docker client can communicate with more than one daemon.</a:t>
            </a:r>
          </a:p>
          <a:p>
            <a:r>
              <a:rPr lang="en-GB" b="1" dirty="0"/>
              <a:t>Docker registries</a:t>
            </a:r>
          </a:p>
          <a:p>
            <a:r>
              <a:rPr lang="en-GB" dirty="0"/>
              <a:t>A Docker </a:t>
            </a:r>
            <a:r>
              <a:rPr lang="en-GB" i="1" dirty="0"/>
              <a:t>registry</a:t>
            </a:r>
            <a:r>
              <a:rPr lang="en-GB" dirty="0"/>
              <a:t> stores Docker images. Docker Hub is a public registry that anyone can use, and Docker is configured to look for images on Docker Hub by default. You can even run your own private registry. If you use Docker </a:t>
            </a:r>
            <a:r>
              <a:rPr lang="en-GB" dirty="0" err="1"/>
              <a:t>Datacenter</a:t>
            </a:r>
            <a:r>
              <a:rPr lang="en-GB" dirty="0"/>
              <a:t> (DDC), it includes Docker Trusted Registry (DTR).</a:t>
            </a:r>
          </a:p>
          <a:p>
            <a:r>
              <a:rPr lang="en-GB" dirty="0"/>
              <a:t>When you use the docker pull or docker run commands, the required images are pulled from your configured registry. When you use the docker push command, your image is pushed to your configured registry.</a:t>
            </a:r>
          </a:p>
          <a:p>
            <a:r>
              <a:rPr lang="en-GB" b="1" dirty="0"/>
              <a:t>Docker objects</a:t>
            </a:r>
          </a:p>
          <a:p>
            <a:r>
              <a:rPr lang="en-GB" dirty="0"/>
              <a:t>When you use Docker, you are creating and using images, containers, networks, volumes, plugins, and other objects. This section is a brief overview of some of those objects.</a:t>
            </a:r>
          </a:p>
          <a:p>
            <a:r>
              <a:rPr lang="en-GB" b="1" dirty="0"/>
              <a:t>Images</a:t>
            </a:r>
          </a:p>
          <a:p>
            <a:r>
              <a:rPr lang="en-GB" dirty="0"/>
              <a:t>An </a:t>
            </a:r>
            <a:r>
              <a:rPr lang="en-GB" i="1" dirty="0"/>
              <a:t>image</a:t>
            </a:r>
            <a:r>
              <a:rPr lang="en-GB" dirty="0"/>
              <a:t> is a read-only template with instructions for creating a Docker container. Often, an image is </a:t>
            </a:r>
            <a:r>
              <a:rPr lang="en-GB" i="1" dirty="0"/>
              <a:t>based on</a:t>
            </a:r>
            <a:r>
              <a:rPr lang="en-GB" dirty="0"/>
              <a:t> another image, with some additional customization. For example, you may build an image which is based on the ubuntu image, but installs the Apache web server and your application, as well as the configuration details needed to make your application run.</a:t>
            </a:r>
          </a:p>
          <a:p>
            <a:r>
              <a:rPr lang="en-GB" dirty="0"/>
              <a:t>You might create your own images or you might only use those created by others and published in a registry. To build your own image, you create a </a:t>
            </a:r>
            <a:r>
              <a:rPr lang="en-GB" i="1" dirty="0" err="1"/>
              <a:t>Dockerfile</a:t>
            </a:r>
            <a:r>
              <a:rPr lang="en-GB" dirty="0"/>
              <a:t> with a simple syntax for defining the steps needed to create the image and run it. Each instruction in a </a:t>
            </a:r>
            <a:r>
              <a:rPr lang="en-GB" dirty="0" err="1"/>
              <a:t>Dockerfile</a:t>
            </a:r>
            <a:r>
              <a:rPr lang="en-GB" dirty="0"/>
              <a:t> creates a layer in the image. When you change the </a:t>
            </a:r>
            <a:r>
              <a:rPr lang="en-GB" dirty="0" err="1"/>
              <a:t>Dockerfile</a:t>
            </a:r>
            <a:r>
              <a:rPr lang="en-GB" dirty="0"/>
              <a:t> and rebuild the image, only those layers which have changed are rebuilt. This is part of what makes images so lightweight, small, and fast, when compared to other virtualization technologies.</a:t>
            </a:r>
          </a:p>
          <a:p>
            <a:r>
              <a:rPr lang="en-GB" b="1" dirty="0"/>
              <a:t>Containers</a:t>
            </a:r>
          </a:p>
          <a:p>
            <a:r>
              <a:rPr lang="en-GB" dirty="0"/>
              <a:t>A container is a runnable instance of an image. You can create, start, stop, move, or delete a container using the Docker API or CLI. You can connect a container to one or more networks, attach storage to it, or even create a new image based on its current state.</a:t>
            </a:r>
          </a:p>
          <a:p>
            <a:r>
              <a:rPr lang="en-GB" dirty="0"/>
              <a:t>By default, a container is relatively well isolated from other containers and its host machine. You can control how isolated a container’s network, storage, or other underlying subsystems are from other containers or from the host machine.</a:t>
            </a:r>
          </a:p>
          <a:p>
            <a:r>
              <a:rPr lang="en-GB" dirty="0"/>
              <a:t>A container is defined by its image as well as any configuration options you provide to it when you create or start it. When a container is removed, any changes to its state that are not stored in persistent storage disappear.</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246340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Kubernetes is an open source container orchestration platform, allowing large numbers of containers to work together in harmony, reducing operational burden. It helps with things like:</a:t>
            </a:r>
          </a:p>
          <a:p>
            <a:r>
              <a:rPr lang="en-GB" dirty="0">
                <a:effectLst/>
              </a:rPr>
              <a:t>Running containers across many different machines</a:t>
            </a:r>
          </a:p>
          <a:p>
            <a:r>
              <a:rPr lang="en-GB" dirty="0">
                <a:effectLst/>
              </a:rPr>
              <a:t>Scaling up or down by adding or removing containers when demand changes</a:t>
            </a:r>
          </a:p>
          <a:p>
            <a:r>
              <a:rPr lang="en-GB" dirty="0">
                <a:effectLst/>
              </a:rPr>
              <a:t>Keeping storage consistent with multiple instances of an application</a:t>
            </a:r>
          </a:p>
          <a:p>
            <a:r>
              <a:rPr lang="en-GB" dirty="0">
                <a:effectLst/>
              </a:rPr>
              <a:t>Distributing load between the containers</a:t>
            </a:r>
          </a:p>
          <a:p>
            <a:r>
              <a:rPr lang="en-GB" dirty="0">
                <a:effectLst/>
              </a:rPr>
              <a:t>Launching new containers on different machines if something fails</a:t>
            </a:r>
          </a:p>
          <a:p>
            <a:endParaRPr lang="en-GB" dirty="0">
              <a:effectLst/>
            </a:endParaRPr>
          </a:p>
          <a:p>
            <a:r>
              <a:rPr lang="en-GB" b="1" dirty="0"/>
              <a:t>Node</a:t>
            </a:r>
            <a:r>
              <a:rPr lang="en-GB" dirty="0"/>
              <a:t>:</a:t>
            </a:r>
          </a:p>
          <a:p>
            <a:r>
              <a:rPr lang="en-GB" dirty="0"/>
              <a:t>The Node is nothing but a fancy term for a computer, it could be a physical computer or could be a computing instance like AWS EC2 instances.</a:t>
            </a:r>
          </a:p>
          <a:p>
            <a:r>
              <a:rPr lang="en-GB" b="1" dirty="0"/>
              <a:t>Cluster</a:t>
            </a:r>
            <a:r>
              <a:rPr lang="en-GB" dirty="0"/>
              <a:t>:</a:t>
            </a:r>
          </a:p>
          <a:p>
            <a:r>
              <a:rPr lang="en-GB" dirty="0"/>
              <a:t>The cluster is a collection of Nodes (computers) related to each other and work together.</a:t>
            </a:r>
          </a:p>
          <a:p>
            <a:endParaRPr lang="en-GB" dirty="0"/>
          </a:p>
          <a:p>
            <a:r>
              <a:rPr lang="en-GB" dirty="0"/>
              <a:t>Each cluster contains Kubernetes </a:t>
            </a:r>
            <a:r>
              <a:rPr lang="en-GB" i="1" dirty="0"/>
              <a:t>nodes</a:t>
            </a:r>
            <a:r>
              <a:rPr lang="en-GB" dirty="0"/>
              <a:t>. Nodes might be physical machines or VMs. </a:t>
            </a:r>
          </a:p>
          <a:p>
            <a:r>
              <a:rPr lang="en-GB" dirty="0"/>
              <a:t>Nodes run </a:t>
            </a:r>
            <a:r>
              <a:rPr lang="en-GB" i="1" dirty="0"/>
              <a:t>pods</a:t>
            </a:r>
            <a:r>
              <a:rPr lang="en-GB" dirty="0"/>
              <a:t>, the most basic Kubernetes objects that can be created or managed. Each pod represents a single instance of an application or running process in Kubernetes, and consists of one or more containers. Kubernetes starts, stops, and replicates all containers in a pod as a group. Pods keep the user’s attention on the application, rather than on the containers themselves.</a:t>
            </a:r>
          </a:p>
          <a:p>
            <a:endParaRPr lang="en-GB" dirty="0"/>
          </a:p>
          <a:p>
            <a:r>
              <a:rPr lang="en-GB" b="1" dirty="0"/>
              <a:t>Pod</a:t>
            </a:r>
            <a:r>
              <a:rPr lang="en-GB" dirty="0"/>
              <a:t>:</a:t>
            </a:r>
          </a:p>
          <a:p>
            <a:r>
              <a:rPr lang="en-GB" dirty="0"/>
              <a:t>The Pod is nothing but one or more docker containers, sharing the same network card (having the same localhost).</a:t>
            </a:r>
          </a:p>
          <a:p>
            <a:r>
              <a:rPr lang="en-GB" dirty="0"/>
              <a:t>pods are the basic unit of deployment in Kubernetes, they get deployed to the nodes of the cluster, and these nodes can have one or more pods on them, it’s up to Kubernetes to arrange the pods between the nodes. Each pod is allocated its own IP address. Containers within a pod share this IP address, port space and can find each other via localhost.</a:t>
            </a:r>
          </a:p>
          <a:p>
            <a:r>
              <a:rPr lang="en-GB" b="1" dirty="0"/>
              <a:t>Replica</a:t>
            </a:r>
            <a:r>
              <a:rPr lang="en-GB" dirty="0"/>
              <a:t>:</a:t>
            </a:r>
          </a:p>
          <a:p>
            <a:r>
              <a:rPr lang="en-GB" dirty="0"/>
              <a:t>The replica is a clone of a pod, replicas are needed to distribute the load.</a:t>
            </a:r>
          </a:p>
          <a:p>
            <a:r>
              <a:rPr lang="en-GB" b="1" dirty="0"/>
              <a:t>Service:</a:t>
            </a:r>
            <a:endParaRPr lang="en-GB" dirty="0"/>
          </a:p>
          <a:p>
            <a:r>
              <a:rPr lang="en-GB" dirty="0"/>
              <a:t>A service is a group of pods that running somewhere in the cluster and they provide the same functionality. A service describes how a given group of pods (or other Kubernetes objects) can be accessed via the network. As the </a:t>
            </a:r>
            <a:r>
              <a:rPr lang="en-GB" dirty="0">
                <a:hlinkClick r:id="rId3"/>
              </a:rPr>
              <a:t>Kubernetes documentation puts it</a:t>
            </a:r>
            <a:r>
              <a:rPr lang="en-GB" dirty="0"/>
              <a:t>, the pods that constitute the back end of an application might change, but the front end shouldn’t have to know about that or track it. Services make this possible. </a:t>
            </a:r>
            <a:r>
              <a:rPr lang="en-GB" dirty="0">
                <a:hlinkClick r:id="rId3"/>
              </a:rPr>
              <a:t>Services</a:t>
            </a:r>
            <a:r>
              <a:rPr lang="en-GB" dirty="0"/>
              <a:t> fix this problem by providing an abstraction over Pods and provide an addressable method of communicating with pods.</a:t>
            </a:r>
          </a:p>
          <a:p>
            <a:r>
              <a:rPr lang="en-GB" b="1" dirty="0"/>
              <a:t>Deployment:</a:t>
            </a:r>
            <a:endParaRPr lang="en-GB" dirty="0"/>
          </a:p>
          <a:p>
            <a:r>
              <a:rPr lang="en-GB" dirty="0"/>
              <a:t>The deployment is what you use to describes your desired state to Kubernetes.</a:t>
            </a:r>
          </a:p>
          <a:p>
            <a:endParaRPr lang="en-GB" dirty="0"/>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728406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32</a:t>
            </a:fld>
            <a:endParaRPr lang="en-US"/>
          </a:p>
        </p:txBody>
      </p:sp>
    </p:spTree>
    <p:extLst>
      <p:ext uri="{BB962C8B-B14F-4D97-AF65-F5344CB8AC3E}">
        <p14:creationId xmlns:p14="http://schemas.microsoft.com/office/powerpoint/2010/main" val="2352266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33</a:t>
            </a:fld>
            <a:endParaRPr lang="en-US"/>
          </a:p>
        </p:txBody>
      </p:sp>
    </p:spTree>
    <p:extLst>
      <p:ext uri="{BB962C8B-B14F-4D97-AF65-F5344CB8AC3E}">
        <p14:creationId xmlns:p14="http://schemas.microsoft.com/office/powerpoint/2010/main" val="2218542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Kubernetes is a deployment platform but</a:t>
            </a:r>
            <a:r>
              <a:rPr lang="mr-IN" dirty="0"/>
              <a:t>…</a:t>
            </a:r>
            <a:r>
              <a:rPr lang="en-US" dirty="0"/>
              <a:t>.</a:t>
            </a:r>
          </a:p>
        </p:txBody>
      </p:sp>
    </p:spTree>
    <p:extLst>
      <p:ext uri="{BB962C8B-B14F-4D97-AF65-F5344CB8AC3E}">
        <p14:creationId xmlns:p14="http://schemas.microsoft.com/office/powerpoint/2010/main" val="619751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29C4E9-9815-2C4B-8773-F08204D37298}" type="slidenum">
              <a:rPr lang="en-US" smtClean="0"/>
              <a:t>37</a:t>
            </a:fld>
            <a:endParaRPr lang="en-US" dirty="0"/>
          </a:p>
        </p:txBody>
      </p:sp>
    </p:spTree>
    <p:extLst>
      <p:ext uri="{BB962C8B-B14F-4D97-AF65-F5344CB8AC3E}">
        <p14:creationId xmlns:p14="http://schemas.microsoft.com/office/powerpoint/2010/main" val="27758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put something into production every couple of week or even every commit led to infrastructure pressure.  An application deployment isn’t possible without infrastructure, and cloud was here to help.  The availability of hardware or platforms on tap through cloud mean buy cycles of months were no longer necessary.</a:t>
            </a:r>
          </a:p>
        </p:txBody>
      </p:sp>
      <p:sp>
        <p:nvSpPr>
          <p:cNvPr id="4" name="Slide Number Placeholder 3"/>
          <p:cNvSpPr>
            <a:spLocks noGrp="1"/>
          </p:cNvSpPr>
          <p:nvPr>
            <p:ph type="sldNum" sz="quarter" idx="10"/>
          </p:nvPr>
        </p:nvSpPr>
        <p:spPr/>
        <p:txBody>
          <a:bodyPr/>
          <a:lstStyle/>
          <a:p>
            <a:fld id="{6AA8AAFC-0F2A-3943-B8AC-82F073F42726}" type="slidenum">
              <a:rPr lang="en-US" smtClean="0"/>
              <a:t>4</a:t>
            </a:fld>
            <a:endParaRPr lang="en-US"/>
          </a:p>
        </p:txBody>
      </p:sp>
    </p:spTree>
    <p:extLst>
      <p:ext uri="{BB962C8B-B14F-4D97-AF65-F5344CB8AC3E}">
        <p14:creationId xmlns:p14="http://schemas.microsoft.com/office/powerpoint/2010/main" val="409822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Java EE 8 progress was very slow.</a:t>
            </a:r>
          </a:p>
          <a:p>
            <a:r>
              <a:rPr lang="en-US" dirty="0"/>
              <a:t>Cloud-native requirements not being addressed quickly enough</a:t>
            </a:r>
          </a:p>
          <a:p>
            <a:r>
              <a:rPr lang="en-US" dirty="0" err="1"/>
              <a:t>MicroProfile</a:t>
            </a:r>
            <a:r>
              <a:rPr lang="en-US" dirty="0"/>
              <a:t> set up in Mid 2016 as an industry collaboration. </a:t>
            </a:r>
          </a:p>
        </p:txBody>
      </p:sp>
      <p:sp>
        <p:nvSpPr>
          <p:cNvPr id="4" name="Slide Number Placeholder 3"/>
          <p:cNvSpPr>
            <a:spLocks noGrp="1"/>
          </p:cNvSpPr>
          <p:nvPr>
            <p:ph type="sldNum" sz="quarter" idx="10"/>
          </p:nvPr>
        </p:nvSpPr>
        <p:spPr/>
        <p:txBody>
          <a:bodyPr/>
          <a:lstStyle/>
          <a:p>
            <a:fld id="{6AA8AAFC-0F2A-3943-B8AC-82F073F42726}" type="slidenum">
              <a:rPr lang="en-US" smtClean="0"/>
              <a:t>5</a:t>
            </a:fld>
            <a:endParaRPr lang="en-US"/>
          </a:p>
        </p:txBody>
      </p:sp>
    </p:spTree>
    <p:extLst>
      <p:ext uri="{BB962C8B-B14F-4D97-AF65-F5344CB8AC3E}">
        <p14:creationId xmlns:p14="http://schemas.microsoft.com/office/powerpoint/2010/main" val="2485976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90879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10</a:t>
            </a:fld>
            <a:endParaRPr lang="en-US" dirty="0"/>
          </a:p>
        </p:txBody>
      </p:sp>
    </p:spTree>
    <p:extLst>
      <p:ext uri="{BB962C8B-B14F-4D97-AF65-F5344CB8AC3E}">
        <p14:creationId xmlns:p14="http://schemas.microsoft.com/office/powerpoint/2010/main" val="3473284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12</a:t>
            </a:fld>
            <a:endParaRPr lang="en-US" dirty="0"/>
          </a:p>
        </p:txBody>
      </p:sp>
    </p:spTree>
    <p:extLst>
      <p:ext uri="{BB962C8B-B14F-4D97-AF65-F5344CB8AC3E}">
        <p14:creationId xmlns:p14="http://schemas.microsoft.com/office/powerpoint/2010/main" val="245819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1443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43377"/>
                </a:solidFill>
              </a:rPr>
              <a:t>@GET</a:t>
            </a:r>
            <a:r>
              <a:rPr lang="en-GB" sz="1200" dirty="0"/>
              <a:t> </a:t>
            </a:r>
          </a:p>
          <a:p>
            <a:r>
              <a:rPr lang="en-GB" sz="1200" dirty="0">
                <a:solidFill>
                  <a:srgbClr val="043377"/>
                </a:solidFill>
              </a:rPr>
              <a:t>@Produces</a:t>
            </a:r>
            <a:r>
              <a:rPr lang="en-GB" sz="1200" dirty="0"/>
              <a:t>(</a:t>
            </a:r>
            <a:r>
              <a:rPr lang="en-GB" sz="1200" dirty="0" err="1"/>
              <a:t>MediaType.APPLICATION_JSON</a:t>
            </a:r>
            <a:r>
              <a:rPr lang="en-GB" sz="1200" dirty="0"/>
              <a:t>) </a:t>
            </a:r>
          </a:p>
          <a:p>
            <a:r>
              <a:rPr lang="en-GB" sz="1200" dirty="0">
                <a:solidFill>
                  <a:srgbClr val="043377"/>
                </a:solidFill>
              </a:rPr>
              <a:t>@</a:t>
            </a:r>
            <a:r>
              <a:rPr lang="en-GB" sz="1200" dirty="0" err="1">
                <a:solidFill>
                  <a:srgbClr val="043377"/>
                </a:solidFill>
              </a:rPr>
              <a:t>APIResponse</a:t>
            </a:r>
            <a:r>
              <a:rPr lang="en-GB" sz="1200" dirty="0"/>
              <a:t>( </a:t>
            </a:r>
          </a:p>
          <a:p>
            <a:r>
              <a:rPr lang="en-GB" sz="1200" dirty="0"/>
              <a:t>    </a:t>
            </a:r>
            <a:r>
              <a:rPr lang="en-GB" sz="1200" dirty="0" err="1"/>
              <a:t>responseCode</a:t>
            </a:r>
            <a:r>
              <a:rPr lang="en-GB" sz="1200" dirty="0"/>
              <a:t> = </a:t>
            </a:r>
            <a:r>
              <a:rPr lang="en-GB" sz="1200" dirty="0">
                <a:solidFill>
                  <a:srgbClr val="383599"/>
                </a:solidFill>
              </a:rPr>
              <a:t>"200"</a:t>
            </a:r>
            <a:r>
              <a:rPr lang="en-GB" sz="1200" dirty="0"/>
              <a:t>, </a:t>
            </a:r>
          </a:p>
          <a:p>
            <a:r>
              <a:rPr lang="en-GB" sz="1200" dirty="0"/>
              <a:t>    description = </a:t>
            </a:r>
            <a:r>
              <a:rPr lang="en-GB" sz="1200" dirty="0">
                <a:solidFill>
                  <a:srgbClr val="383599"/>
                </a:solidFill>
              </a:rPr>
              <a:t>"</a:t>
            </a:r>
            <a:r>
              <a:rPr lang="en-GB" sz="1200" dirty="0" err="1">
                <a:solidFill>
                  <a:srgbClr val="383599"/>
                </a:solidFill>
              </a:rPr>
              <a:t>host:properties</a:t>
            </a:r>
            <a:r>
              <a:rPr lang="en-GB" sz="1200" dirty="0">
                <a:solidFill>
                  <a:srgbClr val="383599"/>
                </a:solidFill>
              </a:rPr>
              <a:t> pairs stored in the inventory."</a:t>
            </a:r>
            <a:r>
              <a:rPr lang="en-GB" sz="1200" dirty="0"/>
              <a:t>, </a:t>
            </a:r>
          </a:p>
          <a:p>
            <a:r>
              <a:rPr lang="en-GB" sz="1200" dirty="0"/>
              <a:t>    content = </a:t>
            </a:r>
            <a:r>
              <a:rPr lang="en-GB" sz="1200" dirty="0">
                <a:solidFill>
                  <a:srgbClr val="043377"/>
                </a:solidFill>
              </a:rPr>
              <a:t>@Content</a:t>
            </a:r>
            <a:r>
              <a:rPr lang="en-GB" sz="1200" dirty="0"/>
              <a:t>( </a:t>
            </a:r>
            <a:r>
              <a:rPr lang="en-GB" sz="1200" dirty="0" err="1"/>
              <a:t>mediaType</a:t>
            </a:r>
            <a:r>
              <a:rPr lang="en-GB" sz="1200" dirty="0"/>
              <a:t> = </a:t>
            </a:r>
            <a:r>
              <a:rPr lang="en-GB" sz="1200" dirty="0">
                <a:solidFill>
                  <a:srgbClr val="383599"/>
                </a:solidFill>
              </a:rPr>
              <a:t>"application/</a:t>
            </a:r>
            <a:r>
              <a:rPr lang="en-GB" sz="1200" dirty="0" err="1">
                <a:solidFill>
                  <a:srgbClr val="383599"/>
                </a:solidFill>
              </a:rPr>
              <a:t>json</a:t>
            </a:r>
            <a:r>
              <a:rPr lang="en-GB" sz="1200" dirty="0">
                <a:solidFill>
                  <a:srgbClr val="383599"/>
                </a:solidFill>
              </a:rPr>
              <a:t>"</a:t>
            </a:r>
            <a:r>
              <a:rPr lang="en-GB" sz="1200" dirty="0"/>
              <a:t>, </a:t>
            </a:r>
          </a:p>
          <a:p>
            <a:r>
              <a:rPr lang="en-GB" sz="1200" dirty="0"/>
              <a:t>        schema = </a:t>
            </a:r>
            <a:r>
              <a:rPr lang="en-GB" sz="1200" dirty="0">
                <a:solidFill>
                  <a:srgbClr val="043377"/>
                </a:solidFill>
              </a:rPr>
              <a:t>@Schema</a:t>
            </a:r>
            <a:r>
              <a:rPr lang="en-GB" sz="1200" dirty="0"/>
              <a:t>( type = </a:t>
            </a:r>
            <a:r>
              <a:rPr lang="en-GB" sz="1200" dirty="0" err="1"/>
              <a:t>SchemaType.OBJECT</a:t>
            </a:r>
            <a:r>
              <a:rPr lang="en-GB" sz="1200" dirty="0"/>
              <a:t>, </a:t>
            </a:r>
          </a:p>
          <a:p>
            <a:r>
              <a:rPr lang="en-GB" sz="1200" dirty="0"/>
              <a:t>        implementation = </a:t>
            </a:r>
            <a:r>
              <a:rPr lang="en-GB" sz="1200" dirty="0" err="1"/>
              <a:t>InventoryList.class</a:t>
            </a:r>
            <a:r>
              <a:rPr lang="en-GB" sz="1200" dirty="0"/>
              <a:t>))) </a:t>
            </a:r>
          </a:p>
          <a:p>
            <a:r>
              <a:rPr lang="en-GB" sz="1200" dirty="0">
                <a:solidFill>
                  <a:srgbClr val="043377"/>
                </a:solidFill>
              </a:rPr>
              <a:t>@Operation</a:t>
            </a:r>
            <a:r>
              <a:rPr lang="en-GB" sz="1200" dirty="0"/>
              <a:t>( summary = </a:t>
            </a:r>
            <a:r>
              <a:rPr lang="en-GB" sz="1200" dirty="0">
                <a:solidFill>
                  <a:srgbClr val="383599"/>
                </a:solidFill>
              </a:rPr>
              <a:t>"List inventory contents."</a:t>
            </a:r>
            <a:r>
              <a:rPr lang="en-GB" sz="1200" dirty="0"/>
              <a:t>, </a:t>
            </a:r>
          </a:p>
          <a:p>
            <a:r>
              <a:rPr lang="en-GB" sz="1200" dirty="0"/>
              <a:t>    description = </a:t>
            </a:r>
            <a:r>
              <a:rPr lang="en-GB" sz="1200" dirty="0">
                <a:solidFill>
                  <a:srgbClr val="383599"/>
                </a:solidFill>
              </a:rPr>
              <a:t>"Returns the stored </a:t>
            </a:r>
            <a:r>
              <a:rPr lang="en-GB" sz="1200" dirty="0" err="1">
                <a:solidFill>
                  <a:srgbClr val="383599"/>
                </a:solidFill>
              </a:rPr>
              <a:t>host:properties</a:t>
            </a:r>
            <a:r>
              <a:rPr lang="en-GB" sz="1200" dirty="0">
                <a:solidFill>
                  <a:srgbClr val="383599"/>
                </a:solidFill>
              </a:rPr>
              <a:t> pairs."</a:t>
            </a:r>
            <a:r>
              <a:rPr lang="en-GB" sz="1200" dirty="0"/>
              <a:t>) </a:t>
            </a:r>
          </a:p>
          <a:p>
            <a:r>
              <a:rPr lang="en-GB" sz="1200" dirty="0">
                <a:solidFill>
                  <a:srgbClr val="0E670F"/>
                </a:solidFill>
              </a:rPr>
              <a:t>public</a:t>
            </a:r>
            <a:r>
              <a:rPr lang="en-GB" sz="1200" dirty="0"/>
              <a:t> </a:t>
            </a:r>
            <a:r>
              <a:rPr lang="en-GB" sz="1200" dirty="0" err="1"/>
              <a:t>InventoryList</a:t>
            </a:r>
            <a:r>
              <a:rPr lang="en-GB" sz="1200" dirty="0"/>
              <a:t> </a:t>
            </a:r>
            <a:r>
              <a:rPr lang="en-GB" sz="1200" dirty="0" err="1"/>
              <a:t>listContents</a:t>
            </a:r>
            <a:r>
              <a:rPr lang="en-GB" sz="1200" dirty="0"/>
              <a:t>() { </a:t>
            </a:r>
            <a:r>
              <a:rPr lang="en-GB" sz="1200" dirty="0">
                <a:solidFill>
                  <a:srgbClr val="033077"/>
                </a:solidFill>
              </a:rPr>
              <a:t>return</a:t>
            </a:r>
            <a:r>
              <a:rPr lang="en-GB" sz="1200" dirty="0"/>
              <a:t> </a:t>
            </a:r>
            <a:r>
              <a:rPr lang="en-GB" sz="1200" dirty="0" err="1"/>
              <a:t>manager.list</a:t>
            </a:r>
            <a:r>
              <a:rPr lang="en-GB" sz="1200" dirty="0"/>
              <a:t>(); }</a:t>
            </a:r>
          </a:p>
          <a:p>
            <a:endParaRPr lang="en-GB" sz="1200" dirty="0"/>
          </a:p>
          <a:p>
            <a:endParaRPr lang="en-GB" sz="1200" dirty="0"/>
          </a:p>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17</a:t>
            </a:fld>
            <a:endParaRPr lang="en-US"/>
          </a:p>
        </p:txBody>
      </p:sp>
    </p:spTree>
    <p:extLst>
      <p:ext uri="{BB962C8B-B14F-4D97-AF65-F5344CB8AC3E}">
        <p14:creationId xmlns:p14="http://schemas.microsoft.com/office/powerpoint/2010/main" val="285080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20</a:t>
            </a:fld>
            <a:endParaRPr lang="en-US" dirty="0"/>
          </a:p>
        </p:txBody>
      </p:sp>
    </p:spTree>
    <p:extLst>
      <p:ext uri="{BB962C8B-B14F-4D97-AF65-F5344CB8AC3E}">
        <p14:creationId xmlns:p14="http://schemas.microsoft.com/office/powerpoint/2010/main" val="3254699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136799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828"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tiff"/><Relationship Id="rId4"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tiff"/><Relationship Id="rId1" Type="http://schemas.openxmlformats.org/officeDocument/2006/relationships/slideLayout" Target="../slideLayouts/slideLayout6.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tiff"/><Relationship Id="rId1" Type="http://schemas.openxmlformats.org/officeDocument/2006/relationships/slideLayout" Target="../slideLayouts/slideLayout6.xml"/><Relationship Id="rId5" Type="http://schemas.openxmlformats.org/officeDocument/2006/relationships/image" Target="../media/image27.tiff"/><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amiecoleman92/Liberty-Watson-Cloud-Workshop"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tiff"/><Relationship Id="rId5" Type="http://schemas.openxmlformats.org/officeDocument/2006/relationships/image" Target="../media/image32.tiff"/><Relationship Id="rId4" Type="http://schemas.openxmlformats.org/officeDocument/2006/relationships/image" Target="../media/image3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8.tiff"/><Relationship Id="rId7"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tiff"/><Relationship Id="rId5" Type="http://schemas.openxmlformats.org/officeDocument/2006/relationships/image" Target="../media/image32.tiff"/><Relationship Id="rId4" Type="http://schemas.openxmlformats.org/officeDocument/2006/relationships/image" Target="../media/image30.tiff"/><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30.tiff"/><Relationship Id="rId7" Type="http://schemas.openxmlformats.org/officeDocument/2006/relationships/image" Target="../media/image27.tiff"/><Relationship Id="rId2" Type="http://schemas.openxmlformats.org/officeDocument/2006/relationships/image" Target="../media/image28.tiff"/><Relationship Id="rId1" Type="http://schemas.openxmlformats.org/officeDocument/2006/relationships/slideLayout" Target="../slideLayouts/slideLayout6.xml"/><Relationship Id="rId6" Type="http://schemas.openxmlformats.org/officeDocument/2006/relationships/image" Target="../media/image36.tiff"/><Relationship Id="rId5" Type="http://schemas.openxmlformats.org/officeDocument/2006/relationships/image" Target="../media/image34.tiff"/><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8.tiff"/><Relationship Id="rId7" Type="http://schemas.openxmlformats.org/officeDocument/2006/relationships/image" Target="../media/image36.tif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tiff"/><Relationship Id="rId5" Type="http://schemas.openxmlformats.org/officeDocument/2006/relationships/image" Target="../media/image32.tiff"/><Relationship Id="rId10" Type="http://schemas.openxmlformats.org/officeDocument/2006/relationships/image" Target="../media/image31.tiff"/><Relationship Id="rId4" Type="http://schemas.openxmlformats.org/officeDocument/2006/relationships/image" Target="../media/image30.tiff"/><Relationship Id="rId9" Type="http://schemas.openxmlformats.org/officeDocument/2006/relationships/image" Target="../media/image3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jamiecoleman92/Liberty-Watson-Cloud-Workshop#consuming-restful-services-with-template-interfaces" TargetMode="External"/><Relationship Id="rId13" Type="http://schemas.openxmlformats.org/officeDocument/2006/relationships/hyperlink" Target="https://github.com/jamiecoleman92/Liberty-Watson-Cloud-Workshop#securing-microservices-with-json-web-tokens" TargetMode="External"/><Relationship Id="rId18" Type="http://schemas.openxmlformats.org/officeDocument/2006/relationships/hyperlink" Target="https://github.com/jamiecoleman92/Liberty-Watson-Cloud-Workshop#deploying-microservices-to-kubernetes" TargetMode="External"/><Relationship Id="rId3" Type="http://schemas.openxmlformats.org/officeDocument/2006/relationships/hyperlink" Target="https://github.com/jamiecoleman92/Liberty-Watson-Cloud-Workshop#pre-requisites" TargetMode="External"/><Relationship Id="rId21" Type="http://schemas.openxmlformats.org/officeDocument/2006/relationships/hyperlink" Target="https://github.com/jamiecoleman92/Liberty-Watson-Cloud-Workshop#deploying-microservices-to-ibm-cloud" TargetMode="External"/><Relationship Id="rId7" Type="http://schemas.openxmlformats.org/officeDocument/2006/relationships/hyperlink" Target="https://github.com/jamiecoleman92/Liberty-Watson-Cloud-Workshop#Creating-a-RESTful-web-service" TargetMode="External"/><Relationship Id="rId12" Type="http://schemas.openxmlformats.org/officeDocument/2006/relationships/hyperlink" Target="https://github.com/jamiecoleman92/Liberty-Watson-Cloud-Workshop#building-fault-tolerant-microservices-with-the-fallback-annotation" TargetMode="External"/><Relationship Id="rId17" Type="http://schemas.openxmlformats.org/officeDocument/2006/relationships/hyperlink" Target="https://github.com/jamiecoleman92/Liberty-Watson-Cloud-Workshop#enabling-distributed-tracing-in-microservices" TargetMode="External"/><Relationship Id="rId2" Type="http://schemas.openxmlformats.org/officeDocument/2006/relationships/hyperlink" Target="https://github.com/jamiecoleman92/Liberty-Watson-Cloud-Workshop#workshop-preparation" TargetMode="External"/><Relationship Id="rId16" Type="http://schemas.openxmlformats.org/officeDocument/2006/relationships/hyperlink" Target="https://github.com/jamiecoleman92/Liberty-Watson-Cloud-Workshop#adding-health-reports-to-microservices" TargetMode="External"/><Relationship Id="rId20" Type="http://schemas.openxmlformats.org/officeDocument/2006/relationships/hyperlink" Target="https://github.com/jamiecoleman92/Liberty-Watson-Cloud-Workshop#checking-the-health-of-microservices-on-kubernetes" TargetMode="External"/><Relationship Id="rId1" Type="http://schemas.openxmlformats.org/officeDocument/2006/relationships/slideLayout" Target="../slideLayouts/slideLayout4.xml"/><Relationship Id="rId6" Type="http://schemas.openxmlformats.org/officeDocument/2006/relationships/hyperlink" Target="https://github.com/jamiecoleman92/Liberty-Watson-Cloud-Workshop#creating-a-restful-web-service" TargetMode="External"/><Relationship Id="rId11" Type="http://schemas.openxmlformats.org/officeDocument/2006/relationships/hyperlink" Target="https://github.com/jamiecoleman92/Liberty-Watson-Cloud-Workshop#configuring-microservices" TargetMode="External"/><Relationship Id="rId5" Type="http://schemas.openxmlformats.org/officeDocument/2006/relationships/hyperlink" Target="https://github.com/jamiecoleman92/Liberty-Watson-Cloud-Workshop#introduction" TargetMode="External"/><Relationship Id="rId15" Type="http://schemas.openxmlformats.org/officeDocument/2006/relationships/hyperlink" Target="https://github.com/jamiecoleman92/Liberty-Watson-Cloud-Workshop#providing-metrics-from-a-microservice" TargetMode="External"/><Relationship Id="rId10" Type="http://schemas.openxmlformats.org/officeDocument/2006/relationships/hyperlink" Target="https://github.com/jamiecoleman92/Liberty-Watson-Cloud-Workshop#Storing-data-on-the-cloud-with-cloudant" TargetMode="External"/><Relationship Id="rId19" Type="http://schemas.openxmlformats.org/officeDocument/2006/relationships/hyperlink" Target="https://github.com/jamiecoleman92/Liberty-Watson-Cloud-Workshop#configuring-microservices-running-in-kubernetes" TargetMode="External"/><Relationship Id="rId4" Type="http://schemas.openxmlformats.org/officeDocument/2006/relationships/hyperlink" Target="https://github.com/jamiecoleman92/Liberty-Watson-Cloud-Workshop#downloads" TargetMode="External"/><Relationship Id="rId9" Type="http://schemas.openxmlformats.org/officeDocument/2006/relationships/hyperlink" Target="https://github.com/jamiecoleman92/Liberty-Watson-Cloud-Workshop#utilizing-a-watson-service-on-the-ibm-cloud" TargetMode="External"/><Relationship Id="rId14" Type="http://schemas.openxmlformats.org/officeDocument/2006/relationships/hyperlink" Target="https://github.com/jamiecoleman92/Liberty-Watson-Cloud-Workshop#documenting-restful-api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8.tiff"/><Relationship Id="rId7"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tiff"/><Relationship Id="rId5" Type="http://schemas.openxmlformats.org/officeDocument/2006/relationships/image" Target="../media/image32.tiff"/><Relationship Id="rId4" Type="http://schemas.openxmlformats.org/officeDocument/2006/relationships/image" Target="../media/image30.tiff"/></Relationships>
</file>

<file path=ppt/slides/_rels/slide33.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8.tiff"/><Relationship Id="rId7"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tiff"/><Relationship Id="rId5" Type="http://schemas.openxmlformats.org/officeDocument/2006/relationships/image" Target="../media/image32.tiff"/><Relationship Id="rId4" Type="http://schemas.openxmlformats.org/officeDocument/2006/relationships/image" Target="../media/image30.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microprofile.io/" TargetMode="External"/><Relationship Id="rId7" Type="http://schemas.openxmlformats.org/officeDocument/2006/relationships/hyperlink" Target="https://istio.io/docs/setup/kubernetes/quick-start/" TargetMode="External"/><Relationship Id="rId2" Type="http://schemas.openxmlformats.org/officeDocument/2006/relationships/hyperlink" Target="https://github.com/jamiecoleman92/Liberty-Watson-Cloud-Workshop" TargetMode="External"/><Relationship Id="rId1" Type="http://schemas.openxmlformats.org/officeDocument/2006/relationships/slideLayout" Target="../slideLayouts/slideLayout3.xml"/><Relationship Id="rId6" Type="http://schemas.openxmlformats.org/officeDocument/2006/relationships/hyperlink" Target="https://kubernetes.io/docs/tutorials/kubernetes-basics/" TargetMode="External"/><Relationship Id="rId5" Type="http://schemas.openxmlformats.org/officeDocument/2006/relationships/hyperlink" Target="https://docs.docker.com/get-started/" TargetMode="External"/><Relationship Id="rId4" Type="http://schemas.openxmlformats.org/officeDocument/2006/relationships/hyperlink" Target="https://openliberty.io/guide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323195" y="2566175"/>
            <a:ext cx="8050438" cy="1470025"/>
          </a:xfrm>
        </p:spPr>
        <p:txBody>
          <a:bodyPr>
            <a:noAutofit/>
          </a:bodyPr>
          <a:lstStyle/>
          <a:p>
            <a:r>
              <a:rPr lang="en-US" sz="3200" dirty="0">
                <a:solidFill>
                  <a:schemeClr val="bg1"/>
                </a:solidFill>
              </a:rPr>
              <a:t>How to create Cloud native Java Microservices with MicroProfile, Watson, Open Liberty and </a:t>
            </a:r>
            <a:r>
              <a:rPr lang="en-US" sz="3200" dirty="0" err="1">
                <a:solidFill>
                  <a:schemeClr val="bg1"/>
                </a:solidFill>
              </a:rPr>
              <a:t>Cloudant</a:t>
            </a:r>
            <a:endParaRPr lang="en-GB" sz="3200" dirty="0">
              <a:solidFill>
                <a:schemeClr val="bg1"/>
              </a:solidFill>
            </a:endParaRPr>
          </a:p>
        </p:txBody>
      </p:sp>
      <p:sp>
        <p:nvSpPr>
          <p:cNvPr id="2" name="Subtitle 1">
            <a:extLst>
              <a:ext uri="{FF2B5EF4-FFF2-40B4-BE49-F238E27FC236}">
                <a16:creationId xmlns:a16="http://schemas.microsoft.com/office/drawing/2014/main" id="{17055F99-29D1-5845-B48C-060EE7CD0D56}"/>
              </a:ext>
            </a:extLst>
          </p:cNvPr>
          <p:cNvSpPr>
            <a:spLocks noGrp="1"/>
          </p:cNvSpPr>
          <p:nvPr>
            <p:ph type="subTitle" idx="1"/>
          </p:nvPr>
        </p:nvSpPr>
        <p:spPr>
          <a:xfrm>
            <a:off x="843846" y="4253630"/>
            <a:ext cx="9414970" cy="2510425"/>
          </a:xfrm>
        </p:spPr>
        <p:txBody>
          <a:bodyPr>
            <a:normAutofit fontScale="70000" lnSpcReduction="20000"/>
          </a:bodyPr>
          <a:lstStyle/>
          <a:p>
            <a:pPr>
              <a:lnSpc>
                <a:spcPct val="170000"/>
              </a:lnSpc>
            </a:pPr>
            <a:r>
              <a:rPr lang="en-US" dirty="0"/>
              <a:t>Jamie Coleman, Developer Advocate: MicroProfile, Open Liberty and WebSphere</a:t>
            </a:r>
          </a:p>
          <a:p>
            <a:pPr>
              <a:lnSpc>
                <a:spcPct val="170000"/>
              </a:lnSpc>
            </a:pPr>
            <a:r>
              <a:rPr lang="en-US" dirty="0"/>
              <a:t>Helena Smith, WebSphere Application Server Liberty Development Manager</a:t>
            </a:r>
          </a:p>
          <a:p>
            <a:pPr>
              <a:lnSpc>
                <a:spcPct val="170000"/>
              </a:lnSpc>
            </a:pPr>
            <a:r>
              <a:rPr lang="en-US" dirty="0"/>
              <a:t>Scott Curtis, Software Engineering Intern</a:t>
            </a:r>
          </a:p>
          <a:p>
            <a:pPr>
              <a:lnSpc>
                <a:spcPct val="170000"/>
              </a:lnSpc>
            </a:pPr>
            <a:endParaRPr lang="en-US" dirty="0"/>
          </a:p>
        </p:txBody>
      </p:sp>
      <p:grpSp>
        <p:nvGrpSpPr>
          <p:cNvPr id="7" name="Group 6">
            <a:extLst>
              <a:ext uri="{FF2B5EF4-FFF2-40B4-BE49-F238E27FC236}">
                <a16:creationId xmlns:a16="http://schemas.microsoft.com/office/drawing/2014/main" id="{782D4B17-DA4E-E843-B2F4-15023D598B1C}"/>
              </a:ext>
            </a:extLst>
          </p:cNvPr>
          <p:cNvGrpSpPr/>
          <p:nvPr/>
        </p:nvGrpSpPr>
        <p:grpSpPr>
          <a:xfrm>
            <a:off x="855336" y="5360263"/>
            <a:ext cx="2615634" cy="432773"/>
            <a:chOff x="298645" y="3803775"/>
            <a:chExt cx="2615634" cy="432773"/>
          </a:xfrm>
        </p:grpSpPr>
        <p:pic>
          <p:nvPicPr>
            <p:cNvPr id="8" name="Picture 7">
              <a:extLst>
                <a:ext uri="{FF2B5EF4-FFF2-40B4-BE49-F238E27FC236}">
                  <a16:creationId xmlns:a16="http://schemas.microsoft.com/office/drawing/2014/main" id="{6B6215E6-8998-FD46-9D77-519582A25F67}"/>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9" name="TextBox 8">
              <a:extLst>
                <a:ext uri="{FF2B5EF4-FFF2-40B4-BE49-F238E27FC236}">
                  <a16:creationId xmlns:a16="http://schemas.microsoft.com/office/drawing/2014/main" id="{293ED098-4F4B-7241-B631-4A8A6BF2962D}"/>
                </a:ext>
              </a:extLst>
            </p:cNvPr>
            <p:cNvSpPr txBox="1"/>
            <p:nvPr/>
          </p:nvSpPr>
          <p:spPr>
            <a:xfrm>
              <a:off x="632885" y="3804195"/>
              <a:ext cx="2281394"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helenasmith_ibm</a:t>
              </a:r>
              <a:endParaRPr lang="en-US" sz="1900" dirty="0">
                <a:solidFill>
                  <a:srgbClr val="4C577D"/>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5F7D99A3-E857-4714-9C1B-B3778B9B15E1}"/>
              </a:ext>
            </a:extLst>
          </p:cNvPr>
          <p:cNvGrpSpPr/>
          <p:nvPr/>
        </p:nvGrpSpPr>
        <p:grpSpPr>
          <a:xfrm>
            <a:off x="891878" y="6064582"/>
            <a:ext cx="4968200" cy="385140"/>
            <a:chOff x="298646" y="3803776"/>
            <a:chExt cx="4968200" cy="385140"/>
          </a:xfrm>
        </p:grpSpPr>
        <p:pic>
          <p:nvPicPr>
            <p:cNvPr id="11" name="Picture 10">
              <a:extLst>
                <a:ext uri="{FF2B5EF4-FFF2-40B4-BE49-F238E27FC236}">
                  <a16:creationId xmlns:a16="http://schemas.microsoft.com/office/drawing/2014/main" id="{74059AEE-E91D-4974-84BD-E7EEEBE725DB}"/>
                </a:ext>
              </a:extLst>
            </p:cNvPr>
            <p:cNvPicPr>
              <a:picLocks noChangeAspect="1"/>
            </p:cNvPicPr>
            <p:nvPr/>
          </p:nvPicPr>
          <p:blipFill>
            <a:blip r:embed="rId4"/>
            <a:stretch>
              <a:fillRect/>
            </a:stretch>
          </p:blipFill>
          <p:spPr>
            <a:xfrm>
              <a:off x="298646" y="3803776"/>
              <a:ext cx="334239" cy="334239"/>
            </a:xfrm>
            <a:prstGeom prst="rect">
              <a:avLst/>
            </a:prstGeom>
            <a:ln>
              <a:noFill/>
            </a:ln>
          </p:spPr>
        </p:pic>
        <p:sp>
          <p:nvSpPr>
            <p:cNvPr id="12" name="TextBox 11">
              <a:extLst>
                <a:ext uri="{FF2B5EF4-FFF2-40B4-BE49-F238E27FC236}">
                  <a16:creationId xmlns:a16="http://schemas.microsoft.com/office/drawing/2014/main" id="{0F525758-0337-4766-8C4B-3F169DD5E85C}"/>
                </a:ext>
              </a:extLst>
            </p:cNvPr>
            <p:cNvSpPr txBox="1"/>
            <p:nvPr/>
          </p:nvSpPr>
          <p:spPr>
            <a:xfrm>
              <a:off x="632885" y="3804195"/>
              <a:ext cx="4633961"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https://www.linkedin.com/in/scott-c-curtis/</a:t>
              </a:r>
            </a:p>
          </p:txBody>
        </p:sp>
      </p:grpSp>
      <p:grpSp>
        <p:nvGrpSpPr>
          <p:cNvPr id="14" name="Group 13">
            <a:extLst>
              <a:ext uri="{FF2B5EF4-FFF2-40B4-BE49-F238E27FC236}">
                <a16:creationId xmlns:a16="http://schemas.microsoft.com/office/drawing/2014/main" id="{C5ABB8C7-643E-42E0-92D7-1AAF8A4ED246}"/>
              </a:ext>
            </a:extLst>
          </p:cNvPr>
          <p:cNvGrpSpPr/>
          <p:nvPr/>
        </p:nvGrpSpPr>
        <p:grpSpPr>
          <a:xfrm>
            <a:off x="843846" y="4614166"/>
            <a:ext cx="2275797" cy="432773"/>
            <a:chOff x="298645" y="3803775"/>
            <a:chExt cx="2275797" cy="432773"/>
          </a:xfrm>
        </p:grpSpPr>
        <p:pic>
          <p:nvPicPr>
            <p:cNvPr id="15" name="Picture 14">
              <a:extLst>
                <a:ext uri="{FF2B5EF4-FFF2-40B4-BE49-F238E27FC236}">
                  <a16:creationId xmlns:a16="http://schemas.microsoft.com/office/drawing/2014/main" id="{3DBEB7BA-DAA9-4A0C-A6ED-0D83168B8940}"/>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16" name="TextBox 15">
              <a:extLst>
                <a:ext uri="{FF2B5EF4-FFF2-40B4-BE49-F238E27FC236}">
                  <a16:creationId xmlns:a16="http://schemas.microsoft.com/office/drawing/2014/main" id="{5B198676-CF55-491B-B5CF-4C0DAD6E5098}"/>
                </a:ext>
              </a:extLst>
            </p:cNvPr>
            <p:cNvSpPr txBox="1"/>
            <p:nvPr/>
          </p:nvSpPr>
          <p:spPr>
            <a:xfrm>
              <a:off x="632885" y="3804195"/>
              <a:ext cx="1941557"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Jamie_Lee_C</a:t>
              </a:r>
              <a:endParaRPr lang="en-US" sz="1900" dirty="0">
                <a:solidFill>
                  <a:srgbClr val="4C577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556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REST Client</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067400" y="1417639"/>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sp>
        <p:nvSpPr>
          <p:cNvPr id="47" name="Rounded Rectangle 46">
            <a:extLst>
              <a:ext uri="{FF2B5EF4-FFF2-40B4-BE49-F238E27FC236}">
                <a16:creationId xmlns:a16="http://schemas.microsoft.com/office/drawing/2014/main" id="{84BC16D3-67E9-F74B-8E10-BFE19FABCF7F}"/>
              </a:ext>
            </a:extLst>
          </p:cNvPr>
          <p:cNvSpPr/>
          <p:nvPr/>
        </p:nvSpPr>
        <p:spPr>
          <a:xfrm>
            <a:off x="1212349" y="1417639"/>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cxnSp>
        <p:nvCxnSpPr>
          <p:cNvPr id="48" name="Straight Arrow Connector 47">
            <a:extLst>
              <a:ext uri="{FF2B5EF4-FFF2-40B4-BE49-F238E27FC236}">
                <a16:creationId xmlns:a16="http://schemas.microsoft.com/office/drawing/2014/main" id="{269F2E46-0B20-2B4E-82EC-A62E49C12969}"/>
              </a:ext>
            </a:extLst>
          </p:cNvPr>
          <p:cNvCxnSpPr>
            <a:cxnSpLocks/>
          </p:cNvCxnSpPr>
          <p:nvPr/>
        </p:nvCxnSpPr>
        <p:spPr>
          <a:xfrm>
            <a:off x="3180348" y="2281982"/>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0B43F7-1930-F04C-A708-836FC97B891E}"/>
              </a:ext>
            </a:extLst>
          </p:cNvPr>
          <p:cNvSpPr/>
          <p:nvPr/>
        </p:nvSpPr>
        <p:spPr>
          <a:xfrm>
            <a:off x="7218947" y="4240052"/>
            <a:ext cx="4363453" cy="943785"/>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@Inject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RestClient</a:t>
            </a:r>
            <a:endParaRPr lang="en-GB" sz="1400" dirty="0">
              <a:solidFill>
                <a:srgbClr val="D4D4D4"/>
              </a:solidFill>
              <a:latin typeface="Menlo" panose="020B0609030804020204" pitchFamily="49" charset="0"/>
            </a:endParaRPr>
          </a:p>
          <a:p>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SystemClient</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defaultRestClient</a:t>
            </a:r>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
        <p:nvSpPr>
          <p:cNvPr id="7" name="Rectangle 6">
            <a:extLst>
              <a:ext uri="{FF2B5EF4-FFF2-40B4-BE49-F238E27FC236}">
                <a16:creationId xmlns:a16="http://schemas.microsoft.com/office/drawing/2014/main" id="{16C68C66-597B-3249-AF48-A0BF78DFE283}"/>
              </a:ext>
            </a:extLst>
          </p:cNvPr>
          <p:cNvSpPr/>
          <p:nvPr/>
        </p:nvSpPr>
        <p:spPr>
          <a:xfrm>
            <a:off x="806505" y="3545096"/>
            <a:ext cx="6123684" cy="2246769"/>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@Dependent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RegisterRestClient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RegisterProvider</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UnknownUrlExceptionMapper</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class</a:t>
            </a:r>
            <a:r>
              <a:rPr lang="en-GB" sz="1400" dirty="0">
                <a:solidFill>
                  <a:srgbClr val="D4D4D4"/>
                </a:solidFill>
                <a:latin typeface="Menlo" panose="020B0609030804020204" pitchFamily="49" charset="0"/>
              </a:rPr>
              <a:t>)</a:t>
            </a:r>
          </a:p>
          <a:p>
            <a:r>
              <a:rPr lang="en-GB" sz="1400" dirty="0">
                <a:solidFill>
                  <a:srgbClr val="4EC9B0"/>
                </a:solidFill>
                <a:latin typeface="Menlo" panose="020B0609030804020204" pitchFamily="49" charset="0"/>
              </a:rPr>
              <a:t>@Path</a:t>
            </a:r>
            <a:r>
              <a:rPr lang="en-GB" sz="1400" dirty="0">
                <a:solidFill>
                  <a:srgbClr val="D4D4D4"/>
                </a:solidFill>
                <a:latin typeface="Menlo" panose="020B0609030804020204" pitchFamily="49" charset="0"/>
              </a:rPr>
              <a:t>(</a:t>
            </a:r>
            <a:r>
              <a:rPr lang="en-GB" sz="1400" dirty="0">
                <a:solidFill>
                  <a:srgbClr val="CE9178"/>
                </a:solidFill>
                <a:latin typeface="Menlo" panose="020B0609030804020204" pitchFamily="49" charset="0"/>
              </a:rPr>
              <a:t>"/properties"</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interface</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SystemClient</a:t>
            </a:r>
            <a:r>
              <a:rPr lang="en-GB" sz="1400" dirty="0">
                <a:solidFill>
                  <a:srgbClr val="D4D4D4"/>
                </a:solidFill>
                <a:latin typeface="Menlo" panose="020B0609030804020204" pitchFamily="49" charset="0"/>
              </a:rPr>
              <a:t> {</a:t>
            </a:r>
          </a:p>
          <a:p>
            <a:pPr lvl="1"/>
            <a:r>
              <a:rPr lang="en-GB" sz="1400" dirty="0">
                <a:solidFill>
                  <a:srgbClr val="4EC9B0"/>
                </a:solidFill>
                <a:latin typeface="Menlo" panose="020B0609030804020204" pitchFamily="49" charset="0"/>
              </a:rPr>
              <a:t>@GET</a:t>
            </a:r>
            <a:endParaRPr lang="en-GB" sz="1400" dirty="0">
              <a:solidFill>
                <a:srgbClr val="D4D4D4"/>
              </a:solidFill>
              <a:latin typeface="Menlo" panose="020B0609030804020204" pitchFamily="49" charset="0"/>
            </a:endParaRPr>
          </a:p>
          <a:p>
            <a:pPr lvl="1"/>
            <a:r>
              <a:rPr lang="en-GB" sz="1400" dirty="0">
                <a:solidFill>
                  <a:srgbClr val="4EC9B0"/>
                </a:solidFill>
                <a:latin typeface="Menlo" panose="020B0609030804020204" pitchFamily="49" charset="0"/>
              </a:rPr>
              <a:t>@Produces</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MediaType</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APPLICATION_JSON</a:t>
            </a:r>
            <a:r>
              <a:rPr lang="en-GB" sz="1400" dirty="0">
                <a:solidFill>
                  <a:srgbClr val="D4D4D4"/>
                </a:solidFill>
                <a:latin typeface="Menlo" panose="020B0609030804020204" pitchFamily="49" charset="0"/>
              </a:rPr>
              <a:t>)</a:t>
            </a:r>
          </a:p>
          <a:p>
            <a:pPr lvl="1"/>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Properties</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throws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UnknownUrlException</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ProcessingException</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p>
        </p:txBody>
      </p:sp>
      <p:sp>
        <p:nvSpPr>
          <p:cNvPr id="12" name="Rectangle 11">
            <a:extLst>
              <a:ext uri="{FF2B5EF4-FFF2-40B4-BE49-F238E27FC236}">
                <a16:creationId xmlns:a16="http://schemas.microsoft.com/office/drawing/2014/main" id="{E3E9414D-B388-5F4B-9185-CC2C8789369F}"/>
              </a:ext>
            </a:extLst>
          </p:cNvPr>
          <p:cNvSpPr/>
          <p:nvPr/>
        </p:nvSpPr>
        <p:spPr>
          <a:xfrm>
            <a:off x="806504" y="6038251"/>
            <a:ext cx="10775896" cy="307777"/>
          </a:xfrm>
          <a:prstGeom prst="rect">
            <a:avLst/>
          </a:prstGeom>
          <a:solidFill>
            <a:schemeClr val="tx1"/>
          </a:solidFill>
        </p:spPr>
        <p:txBody>
          <a:bodyPr wrap="square">
            <a:spAutoFit/>
          </a:bodyPr>
          <a:lstStyle/>
          <a:p>
            <a:r>
              <a:rPr lang="en-GB" sz="1400" dirty="0" err="1">
                <a:solidFill>
                  <a:srgbClr val="D4D4D4"/>
                </a:solidFill>
                <a:latin typeface="Menlo" panose="020B0609030804020204" pitchFamily="49" charset="0"/>
              </a:rPr>
              <a:t>io.openliberty.guides.inventory.client.SystemClient</a:t>
            </a:r>
            <a:r>
              <a:rPr lang="en-GB" sz="1400" dirty="0">
                <a:solidFill>
                  <a:srgbClr val="D4D4D4"/>
                </a:solidFill>
                <a:latin typeface="Menlo" panose="020B0609030804020204" pitchFamily="49" charset="0"/>
              </a:rPr>
              <a:t>/</a:t>
            </a:r>
            <a:r>
              <a:rPr lang="en-GB" sz="1400" dirty="0" err="1">
                <a:solidFill>
                  <a:srgbClr val="D4D4D4"/>
                </a:solidFill>
                <a:latin typeface="Menlo" panose="020B0609030804020204" pitchFamily="49" charset="0"/>
              </a:rPr>
              <a:t>mp</a:t>
            </a:r>
            <a:r>
              <a:rPr lang="en-GB" sz="1400" dirty="0">
                <a:solidFill>
                  <a:srgbClr val="D4D4D4"/>
                </a:solidFill>
                <a:latin typeface="Menlo" panose="020B0609030804020204" pitchFamily="49" charset="0"/>
              </a:rPr>
              <a:t>-rest/</a:t>
            </a:r>
            <a:r>
              <a:rPr lang="en-GB" sz="1400" dirty="0" err="1">
                <a:solidFill>
                  <a:srgbClr val="569CD6"/>
                </a:solidFill>
                <a:latin typeface="Menlo" panose="020B0609030804020204" pitchFamily="49" charset="0"/>
              </a:rPr>
              <a:t>url</a:t>
            </a:r>
            <a:r>
              <a:rPr lang="en-GB" sz="1400" dirty="0">
                <a:solidFill>
                  <a:srgbClr val="D4D4D4"/>
                </a:solidFill>
                <a:latin typeface="Menlo" panose="020B0609030804020204" pitchFamily="49" charset="0"/>
              </a:rPr>
              <a:t>=http://localhost:9080/system</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191250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CDI</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sp>
        <p:nvSpPr>
          <p:cNvPr id="47" name="Rounded Rectangle 46">
            <a:extLst>
              <a:ext uri="{FF2B5EF4-FFF2-40B4-BE49-F238E27FC236}">
                <a16:creationId xmlns:a16="http://schemas.microsoft.com/office/drawing/2014/main" id="{84BC16D3-67E9-F74B-8E10-BFE19FABCF7F}"/>
              </a:ext>
            </a:extLst>
          </p:cNvPr>
          <p:cNvSpPr/>
          <p:nvPr/>
        </p:nvSpPr>
        <p:spPr>
          <a:xfrm>
            <a:off x="1988107" y="2896014"/>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cxnSp>
        <p:nvCxnSpPr>
          <p:cNvPr id="48" name="Straight Arrow Connector 47">
            <a:extLst>
              <a:ext uri="{FF2B5EF4-FFF2-40B4-BE49-F238E27FC236}">
                <a16:creationId xmlns:a16="http://schemas.microsoft.com/office/drawing/2014/main" id="{269F2E46-0B20-2B4E-82EC-A62E49C12969}"/>
              </a:ext>
            </a:extLst>
          </p:cNvPr>
          <p:cNvCxnSpPr>
            <a:cxnSpLocks/>
            <a:stCxn id="47" idx="3"/>
          </p:cNvCxnSpPr>
          <p:nvPr/>
        </p:nvCxnSpPr>
        <p:spPr>
          <a:xfrm>
            <a:off x="3956106" y="3880013"/>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7515782A-CC6F-414D-BA47-0764FEF48919}"/>
              </a:ext>
            </a:extLst>
          </p:cNvPr>
          <p:cNvGrpSpPr/>
          <p:nvPr/>
        </p:nvGrpSpPr>
        <p:grpSpPr>
          <a:xfrm>
            <a:off x="2225177" y="3328178"/>
            <a:ext cx="594744" cy="803325"/>
            <a:chOff x="4515292" y="3835842"/>
            <a:chExt cx="637788" cy="829063"/>
          </a:xfrm>
        </p:grpSpPr>
        <p:sp>
          <p:nvSpPr>
            <p:cNvPr id="49" name="Oval 48">
              <a:extLst>
                <a:ext uri="{FF2B5EF4-FFF2-40B4-BE49-F238E27FC236}">
                  <a16:creationId xmlns:a16="http://schemas.microsoft.com/office/drawing/2014/main" id="{6ADD9685-2AF2-0F47-864F-C04DEB548CBF}"/>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2C0CD6CD-8ED9-6847-ACB8-F4EC0F42C9B5}"/>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F8B050B2-4E91-D942-90C4-41BA4EC53D00}"/>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3" name="Straight Arrow Connector 52">
              <a:extLst>
                <a:ext uri="{FF2B5EF4-FFF2-40B4-BE49-F238E27FC236}">
                  <a16:creationId xmlns:a16="http://schemas.microsoft.com/office/drawing/2014/main" id="{3C70BF87-9F85-9C42-BDF2-1CBBD0B10A26}"/>
                </a:ext>
              </a:extLst>
            </p:cNvPr>
            <p:cNvCxnSpPr>
              <a:cxnSpLocks/>
              <a:stCxn id="49" idx="7"/>
              <a:endCxn id="5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2C933B-DBCA-4E48-9147-5A76BBA5432A}"/>
                </a:ext>
              </a:extLst>
            </p:cNvPr>
            <p:cNvCxnSpPr>
              <a:cxnSpLocks/>
              <a:stCxn id="49" idx="5"/>
              <a:endCxn id="51"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7420210-6BCB-954D-8A91-E41BB2077B27}"/>
              </a:ext>
            </a:extLst>
          </p:cNvPr>
          <p:cNvGrpSpPr/>
          <p:nvPr/>
        </p:nvGrpSpPr>
        <p:grpSpPr>
          <a:xfrm>
            <a:off x="8089624" y="3328178"/>
            <a:ext cx="594744" cy="803325"/>
            <a:chOff x="4515292" y="3835842"/>
            <a:chExt cx="637788" cy="829063"/>
          </a:xfrm>
        </p:grpSpPr>
        <p:sp>
          <p:nvSpPr>
            <p:cNvPr id="26" name="Oval 25">
              <a:extLst>
                <a:ext uri="{FF2B5EF4-FFF2-40B4-BE49-F238E27FC236}">
                  <a16:creationId xmlns:a16="http://schemas.microsoft.com/office/drawing/2014/main" id="{7802B8F3-A976-B748-9CA8-1CAC78F166F8}"/>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9B4A0E9D-0837-C649-BA0E-7BBF4C9BA42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BEC8D376-A759-9144-A4F3-D93952B80ED3}"/>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9" name="Straight Arrow Connector 28">
              <a:extLst>
                <a:ext uri="{FF2B5EF4-FFF2-40B4-BE49-F238E27FC236}">
                  <a16:creationId xmlns:a16="http://schemas.microsoft.com/office/drawing/2014/main" id="{A4839D01-4B5A-B542-889E-D829E30C9325}"/>
                </a:ext>
              </a:extLst>
            </p:cNvPr>
            <p:cNvCxnSpPr>
              <a:cxnSpLocks/>
              <a:stCxn id="26" idx="7"/>
              <a:endCxn id="2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8EBE9F-B68C-DA46-87B9-0FB3C81F800E}"/>
                </a:ext>
              </a:extLst>
            </p:cNvPr>
            <p:cNvCxnSpPr>
              <a:cxnSpLocks/>
              <a:stCxn id="26" idx="5"/>
              <a:endCxn id="2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0D0ACA54-4E68-8640-B670-8A24069240BF}"/>
              </a:ext>
            </a:extLst>
          </p:cNvPr>
          <p:cNvSpPr/>
          <p:nvPr/>
        </p:nvSpPr>
        <p:spPr>
          <a:xfrm>
            <a:off x="1988107" y="5122430"/>
            <a:ext cx="4086760" cy="1374672"/>
          </a:xfrm>
          <a:prstGeom prst="rect">
            <a:avLst/>
          </a:prstGeom>
          <a:solidFill>
            <a:schemeClr val="tx1"/>
          </a:solidFill>
        </p:spPr>
        <p:txBody>
          <a:bodyPr wrap="square">
            <a:spAutoFit/>
          </a:bodyPr>
          <a:lstStyle/>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InventoryManager</a:t>
            </a:r>
            <a:r>
              <a:rPr lang="en-GB" sz="1400" dirty="0">
                <a:solidFill>
                  <a:srgbClr val="D4D4D4"/>
                </a:solidFill>
                <a:latin typeface="Menlo" panose="020B0609030804020204" pitchFamily="49" charset="0"/>
              </a:rPr>
              <a:t> {</a:t>
            </a:r>
          </a:p>
          <a:p>
            <a:br>
              <a:rPr lang="en-GB" sz="1400" dirty="0">
                <a:solidFill>
                  <a:srgbClr val="D4D4D4"/>
                </a:solidFill>
                <a:latin typeface="Menlo" panose="020B0609030804020204" pitchFamily="49" charset="0"/>
              </a:rPr>
            </a:br>
            <a:r>
              <a:rPr lang="en-GB" sz="1400" dirty="0">
                <a:solidFill>
                  <a:srgbClr val="4EC9B0"/>
                </a:solidFill>
                <a:latin typeface="Menlo" panose="020B0609030804020204" pitchFamily="49" charset="0"/>
              </a:rPr>
              <a:t>@Inject</a:t>
            </a:r>
            <a:endParaRPr lang="en-GB" sz="1400" dirty="0">
              <a:solidFill>
                <a:srgbClr val="D4D4D4"/>
              </a:solidFill>
              <a:latin typeface="Menlo" panose="020B0609030804020204" pitchFamily="49" charset="0"/>
            </a:endParaRPr>
          </a:p>
          <a:p>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SystemClient</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systemClient</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213388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609600" y="273788"/>
            <a:ext cx="10972800" cy="1143000"/>
          </a:xfrm>
        </p:spPr>
        <p:txBody>
          <a:bodyPr/>
          <a:lstStyle/>
          <a:p>
            <a:r>
              <a:rPr lang="en-US" dirty="0"/>
              <a:t>JSON-B &amp; JSON-P</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2014041" y="1471186"/>
            <a:ext cx="1868681" cy="1584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699698" y="1497692"/>
            <a:ext cx="1830232" cy="1671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  B</a:t>
            </a:r>
          </a:p>
        </p:txBody>
      </p:sp>
      <p:cxnSp>
        <p:nvCxnSpPr>
          <p:cNvPr id="8" name="Straight Arrow Connector 7">
            <a:extLst>
              <a:ext uri="{FF2B5EF4-FFF2-40B4-BE49-F238E27FC236}">
                <a16:creationId xmlns:a16="http://schemas.microsoft.com/office/drawing/2014/main" id="{77D37163-B499-C445-9560-15EEA2636955}"/>
              </a:ext>
            </a:extLst>
          </p:cNvPr>
          <p:cNvCxnSpPr>
            <a:cxnSpLocks/>
          </p:cNvCxnSpPr>
          <p:nvPr/>
        </p:nvCxnSpPr>
        <p:spPr>
          <a:xfrm>
            <a:off x="3922295" y="2230959"/>
            <a:ext cx="3748937" cy="4918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D64B42E8-2C6C-B543-8FA6-E35502C98698}"/>
              </a:ext>
            </a:extLst>
          </p:cNvPr>
          <p:cNvPicPr>
            <a:picLocks noChangeAspect="1"/>
          </p:cNvPicPr>
          <p:nvPr/>
        </p:nvPicPr>
        <p:blipFill>
          <a:blip r:embed="rId3"/>
          <a:stretch>
            <a:fillRect/>
          </a:stretch>
        </p:blipFill>
        <p:spPr>
          <a:xfrm>
            <a:off x="5711525" y="2349374"/>
            <a:ext cx="587676" cy="587676"/>
          </a:xfrm>
          <a:prstGeom prst="rect">
            <a:avLst/>
          </a:prstGeom>
        </p:spPr>
      </p:pic>
      <p:grpSp>
        <p:nvGrpSpPr>
          <p:cNvPr id="42" name="Group 41">
            <a:extLst>
              <a:ext uri="{FF2B5EF4-FFF2-40B4-BE49-F238E27FC236}">
                <a16:creationId xmlns:a16="http://schemas.microsoft.com/office/drawing/2014/main" id="{DE96EA72-6FD9-2E44-B2BC-D2B12D24C94A}"/>
              </a:ext>
            </a:extLst>
          </p:cNvPr>
          <p:cNvGrpSpPr/>
          <p:nvPr/>
        </p:nvGrpSpPr>
        <p:grpSpPr>
          <a:xfrm>
            <a:off x="2357529" y="1944534"/>
            <a:ext cx="594744" cy="803325"/>
            <a:chOff x="4515292" y="3835842"/>
            <a:chExt cx="637788" cy="829063"/>
          </a:xfrm>
        </p:grpSpPr>
        <p:sp>
          <p:nvSpPr>
            <p:cNvPr id="43" name="Oval 42">
              <a:extLst>
                <a:ext uri="{FF2B5EF4-FFF2-40B4-BE49-F238E27FC236}">
                  <a16:creationId xmlns:a16="http://schemas.microsoft.com/office/drawing/2014/main" id="{335ACF34-F74F-3C4A-965C-D0CC66BA9412}"/>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CEBAB24C-A2BA-ED4B-AA38-37F87CB46119}"/>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191E51DE-928C-E847-B00C-B9C1CE4B8E8A}"/>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6" name="Straight Arrow Connector 45">
              <a:extLst>
                <a:ext uri="{FF2B5EF4-FFF2-40B4-BE49-F238E27FC236}">
                  <a16:creationId xmlns:a16="http://schemas.microsoft.com/office/drawing/2014/main" id="{A9747591-949E-3F42-94F3-B734EEC86B89}"/>
                </a:ext>
              </a:extLst>
            </p:cNvPr>
            <p:cNvCxnSpPr>
              <a:cxnSpLocks/>
              <a:stCxn id="43" idx="7"/>
              <a:endCxn id="44"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B09262-42C3-AA4C-9B1E-D25B5DBA03B2}"/>
                </a:ext>
              </a:extLst>
            </p:cNvPr>
            <p:cNvCxnSpPr>
              <a:cxnSpLocks/>
              <a:stCxn id="43" idx="5"/>
              <a:endCxn id="45"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030E6C8-6883-014D-BBB9-FFF609E4B7E3}"/>
              </a:ext>
            </a:extLst>
          </p:cNvPr>
          <p:cNvGrpSpPr/>
          <p:nvPr/>
        </p:nvGrpSpPr>
        <p:grpSpPr>
          <a:xfrm>
            <a:off x="8089624" y="1944534"/>
            <a:ext cx="594744" cy="803325"/>
            <a:chOff x="4515292" y="3835842"/>
            <a:chExt cx="637788" cy="829063"/>
          </a:xfrm>
        </p:grpSpPr>
        <p:sp>
          <p:nvSpPr>
            <p:cNvPr id="49" name="Oval 48">
              <a:extLst>
                <a:ext uri="{FF2B5EF4-FFF2-40B4-BE49-F238E27FC236}">
                  <a16:creationId xmlns:a16="http://schemas.microsoft.com/office/drawing/2014/main" id="{E7571953-6D8B-8B40-A1E9-A3C5D45CC752}"/>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8D355FB4-7C9D-4243-A49E-A0454D382D21}"/>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149E0B60-5DA9-7F48-AE11-A26B4179A25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2" name="Straight Arrow Connector 51">
              <a:extLst>
                <a:ext uri="{FF2B5EF4-FFF2-40B4-BE49-F238E27FC236}">
                  <a16:creationId xmlns:a16="http://schemas.microsoft.com/office/drawing/2014/main" id="{260CECC6-2BFC-654C-8511-129E3CF9122E}"/>
                </a:ext>
              </a:extLst>
            </p:cNvPr>
            <p:cNvCxnSpPr>
              <a:cxnSpLocks/>
              <a:stCxn id="49" idx="7"/>
              <a:endCxn id="5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B8257-FAA3-7F40-903A-F83A50193DAF}"/>
                </a:ext>
              </a:extLst>
            </p:cNvPr>
            <p:cNvCxnSpPr>
              <a:cxnSpLocks/>
              <a:stCxn id="49" idx="5"/>
              <a:endCxn id="51"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468E188-950F-2346-A048-644E0B1815FC}"/>
              </a:ext>
            </a:extLst>
          </p:cNvPr>
          <p:cNvSpPr/>
          <p:nvPr/>
        </p:nvSpPr>
        <p:spPr>
          <a:xfrm>
            <a:off x="6179352" y="4104565"/>
            <a:ext cx="5403048" cy="1784912"/>
          </a:xfrm>
          <a:prstGeom prst="rect">
            <a:avLst/>
          </a:prstGeom>
          <a:solidFill>
            <a:schemeClr val="tx1"/>
          </a:solidFill>
        </p:spPr>
        <p:txBody>
          <a:bodyPr wrap="square">
            <a:spAutoFit/>
          </a:bodyPr>
          <a:lstStyle/>
          <a:p>
            <a:r>
              <a:rPr lang="en-GB" sz="1333" dirty="0">
                <a:solidFill>
                  <a:srgbClr val="569CD6"/>
                </a:solidFill>
                <a:latin typeface="Menlo" panose="020B0609030804020204" pitchFamily="49" charset="0"/>
              </a:rPr>
              <a:t>...</a:t>
            </a:r>
            <a:endParaRPr lang="en-GB" sz="1333" dirty="0">
              <a:solidFill>
                <a:srgbClr val="D4D4D4"/>
              </a:solidFill>
              <a:latin typeface="Menlo" panose="020B0609030804020204" pitchFamily="49" charset="0"/>
            </a:endParaRPr>
          </a:p>
          <a:p>
            <a:br>
              <a:rPr lang="en-GB" sz="1333" dirty="0">
                <a:solidFill>
                  <a:srgbClr val="D4D4D4"/>
                </a:solidFill>
                <a:latin typeface="Menlo" panose="020B0609030804020204" pitchFamily="49" charset="0"/>
              </a:rPr>
            </a:br>
            <a:r>
              <a:rPr lang="en-GB" sz="1400" dirty="0">
                <a:solidFill>
                  <a:srgbClr val="4EC9B0"/>
                </a:solidFill>
                <a:latin typeface="Menlo" panose="020B0609030804020204" pitchFamily="49" charset="0"/>
              </a:rPr>
              <a:t>@GET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@Produces</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MediaType</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APPLICATION_JSON</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InventoryList</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listContents</a:t>
            </a:r>
            <a:r>
              <a:rPr lang="en-GB" sz="1400" dirty="0">
                <a:solidFill>
                  <a:srgbClr val="D4D4D4"/>
                </a:solidFill>
                <a:latin typeface="Menlo" panose="020B0609030804020204" pitchFamily="49" charset="0"/>
              </a:rPr>
              <a:t>() {</a:t>
            </a:r>
          </a:p>
          <a:p>
            <a:r>
              <a:rPr lang="en-GB" sz="1400" dirty="0">
                <a:solidFill>
                  <a:srgbClr val="C586C0"/>
                </a:solidFill>
                <a:latin typeface="Menlo" panose="020B0609030804020204" pitchFamily="49" charset="0"/>
              </a:rPr>
              <a:t>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manager</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list</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
        <p:nvSpPr>
          <p:cNvPr id="7" name="Rectangle 6">
            <a:extLst>
              <a:ext uri="{FF2B5EF4-FFF2-40B4-BE49-F238E27FC236}">
                <a16:creationId xmlns:a16="http://schemas.microsoft.com/office/drawing/2014/main" id="{5990E6E1-A62E-984E-9E01-E34BF764B9D4}"/>
              </a:ext>
            </a:extLst>
          </p:cNvPr>
          <p:cNvSpPr/>
          <p:nvPr/>
        </p:nvSpPr>
        <p:spPr>
          <a:xfrm>
            <a:off x="258118" y="3335640"/>
            <a:ext cx="5747245" cy="3539430"/>
          </a:xfrm>
          <a:prstGeom prst="rect">
            <a:avLst/>
          </a:prstGeom>
          <a:solidFill>
            <a:schemeClr val="tx1"/>
          </a:solidFill>
        </p:spPr>
        <p:txBody>
          <a:bodyPr wrap="square">
            <a:spAutoFit/>
          </a:bodyPr>
          <a:lstStyle/>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InventoryList</a:t>
            </a:r>
            <a:r>
              <a:rPr lang="en-GB" sz="1400" dirty="0">
                <a:solidFill>
                  <a:srgbClr val="D4D4D4"/>
                </a:solidFill>
                <a:latin typeface="Menlo" panose="020B0609030804020204" pitchFamily="49" charset="0"/>
              </a:rPr>
              <a:t> {</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List</a:t>
            </a:r>
            <a:r>
              <a:rPr lang="en-GB" sz="1400" dirty="0">
                <a:solidFill>
                  <a:srgbClr val="D4D4D4"/>
                </a:solidFill>
                <a:latin typeface="Menlo" panose="020B0609030804020204" pitchFamily="49" charset="0"/>
              </a:rPr>
              <a:t>&lt;</a:t>
            </a:r>
            <a:r>
              <a:rPr lang="en-GB" sz="1400" dirty="0" err="1">
                <a:solidFill>
                  <a:srgbClr val="4EC9B0"/>
                </a:solidFill>
                <a:latin typeface="Menlo" panose="020B0609030804020204" pitchFamily="49" charset="0"/>
              </a:rPr>
              <a:t>SystemData</a:t>
            </a:r>
            <a:r>
              <a:rPr lang="en-GB" sz="1400" dirty="0">
                <a:solidFill>
                  <a:srgbClr val="D4D4D4"/>
                </a:solidFill>
                <a:latin typeface="Menlo" panose="020B0609030804020204" pitchFamily="49" charset="0"/>
              </a:rPr>
              <a:t>&gt; </a:t>
            </a:r>
            <a:r>
              <a:rPr lang="en-GB" sz="1400" dirty="0">
                <a:solidFill>
                  <a:srgbClr val="9CDCFE"/>
                </a:solidFill>
                <a:latin typeface="Menlo" panose="020B0609030804020204" pitchFamily="49" charset="0"/>
              </a:rPr>
              <a:t>systems</a:t>
            </a:r>
            <a:r>
              <a:rPr lang="en-GB" sz="1400" dirty="0">
                <a:solidFill>
                  <a:srgbClr val="D4D4D4"/>
                </a:solidFill>
                <a:latin typeface="Menlo" panose="020B0609030804020204" pitchFamily="49" charset="0"/>
              </a:rPr>
              <a:t>;</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InventoryList</a:t>
            </a:r>
            <a:r>
              <a:rPr lang="en-GB" sz="1400" dirty="0">
                <a:solidFill>
                  <a:srgbClr val="D4D4D4"/>
                </a:solidFill>
                <a:latin typeface="Menlo" panose="020B0609030804020204" pitchFamily="49" charset="0"/>
              </a:rPr>
              <a:t>(</a:t>
            </a:r>
            <a:r>
              <a:rPr lang="en-GB" sz="1400" dirty="0">
                <a:solidFill>
                  <a:srgbClr val="4EC9B0"/>
                </a:solidFill>
                <a:latin typeface="Menlo" panose="020B0609030804020204" pitchFamily="49" charset="0"/>
              </a:rPr>
              <a:t>List</a:t>
            </a:r>
            <a:r>
              <a:rPr lang="en-GB" sz="1400" dirty="0">
                <a:solidFill>
                  <a:srgbClr val="D4D4D4"/>
                </a:solidFill>
                <a:latin typeface="Menlo" panose="020B0609030804020204" pitchFamily="49" charset="0"/>
              </a:rPr>
              <a:t>&lt;</a:t>
            </a:r>
            <a:r>
              <a:rPr lang="en-GB" sz="1400" dirty="0" err="1">
                <a:solidFill>
                  <a:srgbClr val="4EC9B0"/>
                </a:solidFill>
                <a:latin typeface="Menlo" panose="020B0609030804020204" pitchFamily="49" charset="0"/>
              </a:rPr>
              <a:t>SystemData</a:t>
            </a:r>
            <a:r>
              <a:rPr lang="en-GB" sz="1400" dirty="0">
                <a:solidFill>
                  <a:srgbClr val="D4D4D4"/>
                </a:solidFill>
                <a:latin typeface="Menlo" panose="020B0609030804020204" pitchFamily="49" charset="0"/>
              </a:rPr>
              <a:t>&gt; </a:t>
            </a:r>
            <a:r>
              <a:rPr lang="en-GB" sz="1400" dirty="0">
                <a:solidFill>
                  <a:srgbClr val="9CDCFE"/>
                </a:solidFill>
                <a:latin typeface="Menlo" panose="020B0609030804020204" pitchFamily="49" charset="0"/>
              </a:rPr>
              <a:t>systems</a:t>
            </a:r>
            <a:r>
              <a:rPr lang="en-GB" sz="1400" dirty="0">
                <a:solidFill>
                  <a:srgbClr val="D4D4D4"/>
                </a:solidFill>
                <a:latin typeface="Menlo" panose="020B0609030804020204" pitchFamily="49" charset="0"/>
              </a:rPr>
              <a:t>) {</a:t>
            </a:r>
          </a:p>
          <a:p>
            <a:pPr lvl="1"/>
            <a:r>
              <a:rPr lang="en-GB" sz="1400" dirty="0">
                <a:solidFill>
                  <a:srgbClr val="569CD6"/>
                </a:solidFill>
                <a:latin typeface="Menlo" panose="020B0609030804020204" pitchFamily="49" charset="0"/>
              </a:rPr>
              <a:t>   </a:t>
            </a:r>
            <a:r>
              <a:rPr lang="en-GB" sz="1400" dirty="0" err="1">
                <a:solidFill>
                  <a:srgbClr val="569CD6"/>
                </a:solidFill>
                <a:latin typeface="Menlo" panose="020B0609030804020204" pitchFamily="49" charset="0"/>
              </a:rPr>
              <a:t>this</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systems</a:t>
            </a:r>
            <a:r>
              <a:rPr lang="en-GB" sz="1400" dirty="0">
                <a:solidFill>
                  <a:srgbClr val="D4D4D4"/>
                </a:solidFill>
                <a:latin typeface="Menlo" panose="020B0609030804020204" pitchFamily="49" charset="0"/>
              </a:rPr>
              <a:t> = systems;</a:t>
            </a:r>
          </a:p>
          <a:p>
            <a:pPr lvl="1"/>
            <a:r>
              <a:rPr lang="en-GB" sz="1400" dirty="0">
                <a:solidFill>
                  <a:srgbClr val="D4D4D4"/>
                </a:solidFill>
                <a:latin typeface="Menlo" panose="020B0609030804020204" pitchFamily="49" charset="0"/>
              </a:rPr>
              <a:t>}</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List</a:t>
            </a:r>
            <a:r>
              <a:rPr lang="en-GB" sz="1400" dirty="0">
                <a:solidFill>
                  <a:srgbClr val="D4D4D4"/>
                </a:solidFill>
                <a:latin typeface="Menlo" panose="020B0609030804020204" pitchFamily="49" charset="0"/>
              </a:rPr>
              <a:t>&lt;</a:t>
            </a:r>
            <a:r>
              <a:rPr lang="en-GB" sz="1400" dirty="0" err="1">
                <a:solidFill>
                  <a:srgbClr val="4EC9B0"/>
                </a:solidFill>
                <a:latin typeface="Menlo" panose="020B0609030804020204" pitchFamily="49" charset="0"/>
              </a:rPr>
              <a:t>SystemData</a:t>
            </a:r>
            <a:r>
              <a:rPr lang="en-GB" sz="1400" dirty="0">
                <a:solidFill>
                  <a:srgbClr val="D4D4D4"/>
                </a:solidFill>
                <a:latin typeface="Menlo" panose="020B0609030804020204" pitchFamily="49" charset="0"/>
              </a:rPr>
              <a:t>&gt; </a:t>
            </a:r>
            <a:r>
              <a:rPr lang="en-GB" sz="1400" dirty="0" err="1">
                <a:solidFill>
                  <a:srgbClr val="DCDCAA"/>
                </a:solidFill>
                <a:latin typeface="Menlo" panose="020B0609030804020204" pitchFamily="49" charset="0"/>
              </a:rPr>
              <a:t>getSystems</a:t>
            </a:r>
            <a:r>
              <a:rPr lang="en-GB" sz="1400" dirty="0">
                <a:solidFill>
                  <a:srgbClr val="D4D4D4"/>
                </a:solidFill>
                <a:latin typeface="Menlo" panose="020B0609030804020204" pitchFamily="49" charset="0"/>
              </a:rPr>
              <a:t>() {</a:t>
            </a:r>
          </a:p>
          <a:p>
            <a:pPr lvl="1"/>
            <a:r>
              <a:rPr lang="en-GB" sz="1400" dirty="0">
                <a:solidFill>
                  <a:srgbClr val="C586C0"/>
                </a:solidFill>
                <a:latin typeface="Menlo" panose="020B0609030804020204" pitchFamily="49" charset="0"/>
              </a:rPr>
              <a:t>  return</a:t>
            </a:r>
            <a:r>
              <a:rPr lang="en-GB" sz="1400" dirty="0">
                <a:solidFill>
                  <a:srgbClr val="D4D4D4"/>
                </a:solidFill>
                <a:latin typeface="Menlo" panose="020B0609030804020204" pitchFamily="49" charset="0"/>
              </a:rPr>
              <a:t> systems;</a:t>
            </a:r>
          </a:p>
          <a:p>
            <a:pPr lvl="1"/>
            <a:r>
              <a:rPr lang="en-GB" sz="1400" dirty="0">
                <a:solidFill>
                  <a:srgbClr val="D4D4D4"/>
                </a:solidFill>
                <a:latin typeface="Menlo" panose="020B0609030804020204" pitchFamily="49" charset="0"/>
              </a:rPr>
              <a:t>}</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int</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getTotal</a:t>
            </a:r>
            <a:r>
              <a:rPr lang="en-GB" sz="1400" dirty="0">
                <a:solidFill>
                  <a:srgbClr val="D4D4D4"/>
                </a:solidFill>
                <a:latin typeface="Menlo" panose="020B0609030804020204" pitchFamily="49" charset="0"/>
              </a:rPr>
              <a:t>() {</a:t>
            </a:r>
          </a:p>
          <a:p>
            <a:pPr lvl="1"/>
            <a:r>
              <a:rPr lang="en-GB" sz="1400" dirty="0">
                <a:solidFill>
                  <a:srgbClr val="C586C0"/>
                </a:solidFill>
                <a:latin typeface="Menlo" panose="020B0609030804020204" pitchFamily="49" charset="0"/>
              </a:rPr>
              <a:t>  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systems</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size</a:t>
            </a:r>
            <a:r>
              <a:rPr lang="en-GB" sz="1400" dirty="0">
                <a:solidFill>
                  <a:srgbClr val="D4D4D4"/>
                </a:solidFill>
                <a:latin typeface="Menlo" panose="020B0609030804020204" pitchFamily="49" charset="0"/>
              </a:rPr>
              <a:t>();</a:t>
            </a:r>
          </a:p>
          <a:p>
            <a:pPr lvl="1"/>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350991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F8B85-C379-4B73-86CC-4CC1C1C691ED}"/>
              </a:ext>
            </a:extLst>
          </p:cNvPr>
          <p:cNvSpPr>
            <a:spLocks noGrp="1"/>
          </p:cNvSpPr>
          <p:nvPr>
            <p:ph type="title"/>
          </p:nvPr>
        </p:nvSpPr>
        <p:spPr>
          <a:xfrm>
            <a:off x="6746628" y="1783959"/>
            <a:ext cx="4645250" cy="2889114"/>
          </a:xfrm>
        </p:spPr>
        <p:txBody>
          <a:bodyPr vert="horz" lIns="91440" tIns="45720" rIns="91440" bIns="45720" rtlCol="0" anchor="b">
            <a:normAutofit/>
          </a:bodyPr>
          <a:lstStyle/>
          <a:p>
            <a:pPr defTabSz="914400">
              <a:lnSpc>
                <a:spcPct val="90000"/>
              </a:lnSpc>
            </a:pPr>
            <a:r>
              <a:rPr lang="en-US" sz="6000" kern="1200">
                <a:solidFill>
                  <a:schemeClr val="bg1"/>
                </a:solidFill>
                <a:latin typeface="+mj-lt"/>
                <a:ea typeface="+mj-ea"/>
                <a:cs typeface="+mj-cs"/>
              </a:rPr>
              <a:t>Watson Tone Analyzer</a:t>
            </a: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6" descr="Related image">
            <a:extLst>
              <a:ext uri="{FF2B5EF4-FFF2-40B4-BE49-F238E27FC236}">
                <a16:creationId xmlns:a16="http://schemas.microsoft.com/office/drawing/2014/main" id="{C371D758-FC62-40CA-A1EC-48BCC18F81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9382" y="1226973"/>
            <a:ext cx="4047843" cy="303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37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E06B-50A8-44D9-95BA-70F3BAB08879}"/>
              </a:ext>
            </a:extLst>
          </p:cNvPr>
          <p:cNvSpPr>
            <a:spLocks noGrp="1"/>
          </p:cNvSpPr>
          <p:nvPr>
            <p:ph type="title"/>
          </p:nvPr>
        </p:nvSpPr>
        <p:spPr>
          <a:xfrm>
            <a:off x="6746628" y="1783959"/>
            <a:ext cx="4645250" cy="2889114"/>
          </a:xfrm>
        </p:spPr>
        <p:txBody>
          <a:bodyPr vert="horz" lIns="91440" tIns="45720" rIns="91440" bIns="45720" rtlCol="0" anchor="b">
            <a:normAutofit/>
          </a:bodyPr>
          <a:lstStyle/>
          <a:p>
            <a:pPr defTabSz="914400">
              <a:lnSpc>
                <a:spcPct val="90000"/>
              </a:lnSpc>
            </a:pPr>
            <a:r>
              <a:rPr lang="en-US" sz="6000">
                <a:solidFill>
                  <a:schemeClr val="tx1"/>
                </a:solidFill>
                <a:latin typeface="+mj-lt"/>
              </a:rPr>
              <a:t>Cloudant No-Sql Database</a:t>
            </a:r>
          </a:p>
        </p:txBody>
      </p:sp>
      <p:sp>
        <p:nvSpPr>
          <p:cNvPr id="8" name="Freeform: Shape 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Related image">
            <a:extLst>
              <a:ext uri="{FF2B5EF4-FFF2-40B4-BE49-F238E27FC236}">
                <a16:creationId xmlns:a16="http://schemas.microsoft.com/office/drawing/2014/main" id="{338475CB-A6C1-4DAE-9D35-8B5839538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1" r="12248" b="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9068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2</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Scalable Microservice Development</a:t>
            </a:r>
          </a:p>
        </p:txBody>
      </p:sp>
    </p:spTree>
    <p:extLst>
      <p:ext uri="{BB962C8B-B14F-4D97-AF65-F5344CB8AC3E}">
        <p14:creationId xmlns:p14="http://schemas.microsoft.com/office/powerpoint/2010/main" val="145116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Eclipse </a:t>
            </a:r>
            <a:r>
              <a:rPr lang="en" sz="4800" dirty="0" err="1"/>
              <a:t>MicroProfile</a:t>
            </a:r>
            <a:endParaRPr sz="4800" dirty="0"/>
          </a:p>
        </p:txBody>
      </p:sp>
      <p:sp>
        <p:nvSpPr>
          <p:cNvPr id="242" name="Shape 242"/>
          <p:cNvSpPr txBox="1"/>
          <p:nvPr/>
        </p:nvSpPr>
        <p:spPr>
          <a:xfrm>
            <a:off x="1789124" y="4044227"/>
            <a:ext cx="15604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43" name="Shape 243"/>
          <p:cNvSpPr txBox="1"/>
          <p:nvPr/>
        </p:nvSpPr>
        <p:spPr>
          <a:xfrm>
            <a:off x="6687677"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44" name="Shape 244"/>
          <p:cNvSpPr txBox="1"/>
          <p:nvPr/>
        </p:nvSpPr>
        <p:spPr>
          <a:xfrm>
            <a:off x="5062426"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5" name="Shape 245"/>
          <p:cNvSpPr txBox="1"/>
          <p:nvPr/>
        </p:nvSpPr>
        <p:spPr>
          <a:xfrm>
            <a:off x="7681051"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246" name="Shape 246"/>
          <p:cNvSpPr txBox="1"/>
          <p:nvPr/>
        </p:nvSpPr>
        <p:spPr>
          <a:xfrm>
            <a:off x="6051512" y="3224892"/>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Fault</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Tolerance</a:t>
            </a:r>
            <a:endParaRPr sz="1600" dirty="0">
              <a:solidFill>
                <a:srgbClr val="FFFFFF"/>
              </a:solidFill>
              <a:latin typeface="Proxima Nova"/>
              <a:ea typeface="Proxima Nova"/>
              <a:cs typeface="Proxima Nova"/>
              <a:sym typeface="Proxima Nova"/>
            </a:endParaRPr>
          </a:p>
        </p:txBody>
      </p:sp>
      <p:sp>
        <p:nvSpPr>
          <p:cNvPr id="247" name="Shape 247"/>
          <p:cNvSpPr txBox="1"/>
          <p:nvPr/>
        </p:nvSpPr>
        <p:spPr>
          <a:xfrm>
            <a:off x="4445349"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Propagation </a:t>
            </a:r>
            <a:endParaRPr sz="1600" dirty="0">
              <a:solidFill>
                <a:srgbClr val="FFFFFF"/>
              </a:solidFill>
              <a:latin typeface="Proxima Nova"/>
              <a:ea typeface="Proxima Nova"/>
              <a:cs typeface="Proxima Nova"/>
              <a:sym typeface="Proxima Nova"/>
            </a:endParaRPr>
          </a:p>
        </p:txBody>
      </p:sp>
      <p:sp>
        <p:nvSpPr>
          <p:cNvPr id="251" name="Shape 251"/>
          <p:cNvSpPr txBox="1"/>
          <p:nvPr/>
        </p:nvSpPr>
        <p:spPr>
          <a:xfrm>
            <a:off x="2805299"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258" name="Shape 258"/>
          <p:cNvSpPr txBox="1"/>
          <p:nvPr/>
        </p:nvSpPr>
        <p:spPr>
          <a:xfrm>
            <a:off x="3437175" y="4050216"/>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15" name="Shape 243">
            <a:extLst>
              <a:ext uri="{FF2B5EF4-FFF2-40B4-BE49-F238E27FC236}">
                <a16:creationId xmlns:a16="http://schemas.microsoft.com/office/drawing/2014/main" id="{54567E9B-C49E-F44A-B8A4-B0F37DCE8EA1}"/>
              </a:ext>
            </a:extLst>
          </p:cNvPr>
          <p:cNvSpPr txBox="1"/>
          <p:nvPr/>
        </p:nvSpPr>
        <p:spPr>
          <a:xfrm>
            <a:off x="8303597" y="404422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pic>
        <p:nvPicPr>
          <p:cNvPr id="16" name="Picture 2" descr="Related image">
            <a:extLst>
              <a:ext uri="{FF2B5EF4-FFF2-40B4-BE49-F238E27FC236}">
                <a16:creationId xmlns:a16="http://schemas.microsoft.com/office/drawing/2014/main" id="{77DC6F38-FCB4-485D-BDA5-8A8493EA5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9356" y="1891192"/>
            <a:ext cx="1524052" cy="1321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B57337B8-8644-44F9-9167-56434819BF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0764" y="3213094"/>
            <a:ext cx="2041236" cy="153092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238">
            <a:extLst>
              <a:ext uri="{FF2B5EF4-FFF2-40B4-BE49-F238E27FC236}">
                <a16:creationId xmlns:a16="http://schemas.microsoft.com/office/drawing/2014/main" id="{22E28501-4BB0-42EA-8D12-02068F38F361}"/>
              </a:ext>
            </a:extLst>
          </p:cNvPr>
          <p:cNvSpPr txBox="1">
            <a:spLocks/>
          </p:cNvSpPr>
          <p:nvPr/>
        </p:nvSpPr>
        <p:spPr>
          <a:xfrm>
            <a:off x="5464790" y="1261741"/>
            <a:ext cx="3882377" cy="503903"/>
          </a:xfrm>
          <a:prstGeom prst="rect">
            <a:avLst/>
          </a:prstGeom>
        </p:spPr>
        <p:txBody>
          <a:bodyPr spcFirstLastPara="1" vert="horz" wrap="square" lIns="121900" tIns="121900" rIns="121900" bIns="121900" rtlCol="0" anchor="t" anchorCtr="0">
            <a:noAutofit/>
          </a:bodyPr>
          <a:lstStyle>
            <a:lvl1pPr marL="0" marR="0" indent="0" algn="l" defTabSz="609585" rtl="0" eaLnBrk="1" fontAlgn="auto" latinLnBrk="0" hangingPunct="1">
              <a:lnSpc>
                <a:spcPct val="100000"/>
              </a:lnSpc>
              <a:spcBef>
                <a:spcPct val="0"/>
              </a:spcBef>
              <a:spcAft>
                <a:spcPts val="0"/>
              </a:spcAft>
              <a:buClrTx/>
              <a:buSzTx/>
              <a:buFontTx/>
              <a:buNone/>
              <a:tabLst/>
              <a:defRPr sz="4400" b="0" i="0" kern="1200">
                <a:solidFill>
                  <a:srgbClr val="4A567D"/>
                </a:solidFill>
                <a:latin typeface="Trebuchet MS" panose="020B0703020202090204" pitchFamily="34" charset="0"/>
                <a:ea typeface="+mj-ea"/>
                <a:cs typeface="+mj-cs"/>
              </a:defRPr>
            </a:lvl1pPr>
          </a:lstStyle>
          <a:p>
            <a:pPr>
              <a:spcBef>
                <a:spcPts val="0"/>
              </a:spcBef>
            </a:pPr>
            <a:r>
              <a:rPr lang="en-GB" sz="2400" dirty="0"/>
              <a:t>With Watson and </a:t>
            </a:r>
            <a:r>
              <a:rPr lang="en-GB" sz="2400" dirty="0" err="1"/>
              <a:t>Cloudant</a:t>
            </a:r>
            <a:endParaRPr lang="en-GB" sz="2400" dirty="0"/>
          </a:p>
        </p:txBody>
      </p:sp>
    </p:spTree>
    <p:extLst>
      <p:ext uri="{BB962C8B-B14F-4D97-AF65-F5344CB8AC3E}">
        <p14:creationId xmlns:p14="http://schemas.microsoft.com/office/powerpoint/2010/main" val="130633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117036" y="226943"/>
            <a:ext cx="11670986" cy="1143000"/>
          </a:xfrm>
        </p:spPr>
        <p:txBody>
          <a:bodyPr>
            <a:normAutofit/>
          </a:bodyPr>
          <a:lstStyle/>
          <a:p>
            <a:r>
              <a:rPr lang="en-US" dirty="0"/>
              <a:t>MicroProfile </a:t>
            </a:r>
            <a:r>
              <a:rPr lang="en-US" dirty="0" err="1"/>
              <a:t>OpenAPI</a:t>
            </a:r>
            <a:endParaRPr lang="en-US" dirty="0"/>
          </a:p>
        </p:txBody>
      </p:sp>
      <p:sp>
        <p:nvSpPr>
          <p:cNvPr id="4" name="Rounded Rectangle 3">
            <a:extLst>
              <a:ext uri="{FF2B5EF4-FFF2-40B4-BE49-F238E27FC236}">
                <a16:creationId xmlns:a16="http://schemas.microsoft.com/office/drawing/2014/main" id="{6A5D3391-849E-7243-997B-3D1017C50383}"/>
              </a:ext>
            </a:extLst>
          </p:cNvPr>
          <p:cNvSpPr/>
          <p:nvPr/>
        </p:nvSpPr>
        <p:spPr>
          <a:xfrm>
            <a:off x="929328" y="4315746"/>
            <a:ext cx="1673821" cy="1461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4799164" y="4325197"/>
            <a:ext cx="1673822" cy="1461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5" idx="1"/>
          </p:cNvCxnSpPr>
          <p:nvPr/>
        </p:nvCxnSpPr>
        <p:spPr>
          <a:xfrm>
            <a:off x="2603149" y="5046745"/>
            <a:ext cx="2196015" cy="94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2928529" y="4929545"/>
            <a:ext cx="605281" cy="511807"/>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24" name="Picture 23">
            <a:extLst>
              <a:ext uri="{FF2B5EF4-FFF2-40B4-BE49-F238E27FC236}">
                <a16:creationId xmlns:a16="http://schemas.microsoft.com/office/drawing/2014/main" id="{E68B8B6E-EFE2-814C-819C-426B89827673}"/>
              </a:ext>
            </a:extLst>
          </p:cNvPr>
          <p:cNvPicPr>
            <a:picLocks noChangeAspect="1"/>
          </p:cNvPicPr>
          <p:nvPr/>
        </p:nvPicPr>
        <p:blipFill>
          <a:blip r:embed="rId4"/>
          <a:stretch>
            <a:fillRect/>
          </a:stretch>
        </p:blipFill>
        <p:spPr>
          <a:xfrm>
            <a:off x="4022792" y="4997232"/>
            <a:ext cx="499830" cy="499830"/>
          </a:xfrm>
          <a:prstGeom prst="rect">
            <a:avLst/>
          </a:prstGeom>
        </p:spPr>
      </p:pic>
      <p:grpSp>
        <p:nvGrpSpPr>
          <p:cNvPr id="25" name="Group 24">
            <a:extLst>
              <a:ext uri="{FF2B5EF4-FFF2-40B4-BE49-F238E27FC236}">
                <a16:creationId xmlns:a16="http://schemas.microsoft.com/office/drawing/2014/main" id="{D18B120C-1D68-704D-8B63-6AFF540A45E2}"/>
              </a:ext>
            </a:extLst>
          </p:cNvPr>
          <p:cNvGrpSpPr/>
          <p:nvPr/>
        </p:nvGrpSpPr>
        <p:grpSpPr>
          <a:xfrm>
            <a:off x="1166398" y="4747909"/>
            <a:ext cx="505841" cy="596779"/>
            <a:chOff x="4515292" y="3835842"/>
            <a:chExt cx="637788" cy="829063"/>
          </a:xfrm>
        </p:grpSpPr>
        <p:sp>
          <p:nvSpPr>
            <p:cNvPr id="26" name="Oval 25">
              <a:extLst>
                <a:ext uri="{FF2B5EF4-FFF2-40B4-BE49-F238E27FC236}">
                  <a16:creationId xmlns:a16="http://schemas.microsoft.com/office/drawing/2014/main" id="{1275CC9E-592C-7D49-98D2-CFD6CF84926F}"/>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81779AC0-913E-6B48-9AC2-B521E92FD775}"/>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723BFA4D-2128-344A-B072-17992DBB767A}"/>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9" name="Straight Arrow Connector 28">
              <a:extLst>
                <a:ext uri="{FF2B5EF4-FFF2-40B4-BE49-F238E27FC236}">
                  <a16:creationId xmlns:a16="http://schemas.microsoft.com/office/drawing/2014/main" id="{55D402B9-5AC7-F342-B44E-2773EE62C57E}"/>
                </a:ext>
              </a:extLst>
            </p:cNvPr>
            <p:cNvCxnSpPr>
              <a:cxnSpLocks/>
              <a:stCxn id="26" idx="7"/>
              <a:endCxn id="2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8026DD-3986-B74D-BAB1-5A67E22F1840}"/>
                </a:ext>
              </a:extLst>
            </p:cNvPr>
            <p:cNvCxnSpPr>
              <a:cxnSpLocks/>
              <a:stCxn id="26" idx="5"/>
              <a:endCxn id="2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4D1AC90-9CB6-5D45-A0E4-939BD8CEFC46}"/>
              </a:ext>
            </a:extLst>
          </p:cNvPr>
          <p:cNvGrpSpPr/>
          <p:nvPr/>
        </p:nvGrpSpPr>
        <p:grpSpPr>
          <a:xfrm>
            <a:off x="5045631" y="4747909"/>
            <a:ext cx="505841" cy="596779"/>
            <a:chOff x="4515292" y="3835842"/>
            <a:chExt cx="637788" cy="829063"/>
          </a:xfrm>
        </p:grpSpPr>
        <p:sp>
          <p:nvSpPr>
            <p:cNvPr id="32" name="Oval 31">
              <a:extLst>
                <a:ext uri="{FF2B5EF4-FFF2-40B4-BE49-F238E27FC236}">
                  <a16:creationId xmlns:a16="http://schemas.microsoft.com/office/drawing/2014/main" id="{DF328423-D863-D84B-B6A1-34F293B971F4}"/>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974B16E7-8BB2-3948-BD4E-6A829526C2DD}"/>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14DEC1EA-1125-2E4F-A847-B3A75F65212D}"/>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AAEE41B2-BB50-3B48-A747-A5675BDF7B1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CDA24B-CC77-7E41-B5BD-A6DEB5D210BF}"/>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6AE210F6-30C2-2449-9B5B-F43C6CB826A0}"/>
              </a:ext>
            </a:extLst>
          </p:cNvPr>
          <p:cNvSpPr/>
          <p:nvPr/>
        </p:nvSpPr>
        <p:spPr>
          <a:xfrm>
            <a:off x="6995179" y="156341"/>
            <a:ext cx="5085558" cy="6545318"/>
          </a:xfrm>
          <a:prstGeom prst="rect">
            <a:avLst/>
          </a:prstGeom>
          <a:solidFill>
            <a:schemeClr val="tx1"/>
          </a:solidFill>
        </p:spPr>
        <p:txBody>
          <a:bodyPr wrap="square">
            <a:spAutoFit/>
          </a:bodyPr>
          <a:lstStyle/>
          <a:p>
            <a:r>
              <a:rPr lang="en-GB" sz="1400" dirty="0" err="1">
                <a:solidFill>
                  <a:schemeClr val="bg1"/>
                </a:solidFill>
              </a:rPr>
              <a:t>openapi</a:t>
            </a:r>
            <a:r>
              <a:rPr lang="en-GB" sz="1400" dirty="0">
                <a:solidFill>
                  <a:schemeClr val="bg1"/>
                </a:solidFill>
              </a:rPr>
              <a:t>: 3.0.0 </a:t>
            </a:r>
          </a:p>
          <a:p>
            <a:r>
              <a:rPr lang="en-GB" sz="1400" dirty="0">
                <a:solidFill>
                  <a:schemeClr val="bg1"/>
                </a:solidFill>
              </a:rPr>
              <a:t>info: </a:t>
            </a:r>
          </a:p>
          <a:p>
            <a:r>
              <a:rPr lang="en-GB" sz="1400" dirty="0">
                <a:solidFill>
                  <a:schemeClr val="bg1"/>
                </a:solidFill>
              </a:rPr>
              <a:t>    title: Inventory App </a:t>
            </a:r>
          </a:p>
          <a:p>
            <a:r>
              <a:rPr lang="en-GB" sz="1400" dirty="0">
                <a:solidFill>
                  <a:schemeClr val="bg1"/>
                </a:solidFill>
              </a:rPr>
              <a:t>   description: App for storing JVM system properties  of various hosts. </a:t>
            </a:r>
          </a:p>
          <a:p>
            <a:r>
              <a:rPr lang="en-GB" sz="1400" dirty="0">
                <a:solidFill>
                  <a:schemeClr val="bg1"/>
                </a:solidFill>
              </a:rPr>
              <a:t>license: </a:t>
            </a:r>
          </a:p>
          <a:p>
            <a:r>
              <a:rPr lang="en-GB" sz="1400" dirty="0">
                <a:solidFill>
                  <a:schemeClr val="bg1"/>
                </a:solidFill>
              </a:rPr>
              <a:t>    name: Eclipse Public License - v 1.0 </a:t>
            </a:r>
          </a:p>
          <a:p>
            <a:r>
              <a:rPr lang="en-GB" sz="1400" dirty="0">
                <a:solidFill>
                  <a:schemeClr val="bg1"/>
                </a:solidFill>
              </a:rPr>
              <a:t>    </a:t>
            </a:r>
            <a:r>
              <a:rPr lang="en-GB" sz="1400" dirty="0" err="1">
                <a:solidFill>
                  <a:schemeClr val="bg1"/>
                </a:solidFill>
              </a:rPr>
              <a:t>url</a:t>
            </a:r>
            <a:r>
              <a:rPr lang="en-GB" sz="1400" dirty="0">
                <a:solidFill>
                  <a:schemeClr val="bg1"/>
                </a:solidFill>
              </a:rPr>
              <a:t>: https://</a:t>
            </a:r>
            <a:r>
              <a:rPr lang="en-GB" sz="1400" dirty="0" err="1">
                <a:solidFill>
                  <a:schemeClr val="bg1"/>
                </a:solidFill>
              </a:rPr>
              <a:t>www.eclipse.org</a:t>
            </a:r>
            <a:r>
              <a:rPr lang="en-GB" sz="1400" dirty="0">
                <a:solidFill>
                  <a:schemeClr val="bg1"/>
                </a:solidFill>
              </a:rPr>
              <a:t>/legal/epl-v10.html      </a:t>
            </a:r>
          </a:p>
          <a:p>
            <a:r>
              <a:rPr lang="en-GB" sz="1400" dirty="0">
                <a:solidFill>
                  <a:schemeClr val="bg1"/>
                </a:solidFill>
              </a:rPr>
              <a:t>version: "1.0" </a:t>
            </a:r>
          </a:p>
          <a:p>
            <a:r>
              <a:rPr lang="en-GB" sz="1400" dirty="0">
                <a:solidFill>
                  <a:schemeClr val="bg1"/>
                </a:solidFill>
              </a:rPr>
              <a:t>   servers: - </a:t>
            </a:r>
            <a:r>
              <a:rPr lang="en-GB" sz="1400" dirty="0" err="1">
                <a:solidFill>
                  <a:schemeClr val="bg1"/>
                </a:solidFill>
              </a:rPr>
              <a:t>url</a:t>
            </a:r>
            <a:r>
              <a:rPr lang="en-GB" sz="1400" dirty="0">
                <a:solidFill>
                  <a:schemeClr val="bg1"/>
                </a:solidFill>
              </a:rPr>
              <a:t>: http://localhost:{port} description: Simple Open Liberty. </a:t>
            </a:r>
          </a:p>
          <a:p>
            <a:r>
              <a:rPr lang="en-GB" sz="1400" dirty="0">
                <a:solidFill>
                  <a:schemeClr val="bg1"/>
                </a:solidFill>
              </a:rPr>
              <a:t>variables: </a:t>
            </a:r>
          </a:p>
          <a:p>
            <a:r>
              <a:rPr lang="en-GB" sz="1400" dirty="0">
                <a:solidFill>
                  <a:schemeClr val="bg1"/>
                </a:solidFill>
              </a:rPr>
              <a:t>   port: </a:t>
            </a:r>
          </a:p>
          <a:p>
            <a:r>
              <a:rPr lang="en-GB" sz="1400" dirty="0">
                <a:solidFill>
                  <a:schemeClr val="bg1"/>
                </a:solidFill>
              </a:rPr>
              <a:t>     description: Server HTTP port. </a:t>
            </a:r>
          </a:p>
          <a:p>
            <a:r>
              <a:rPr lang="en-GB" sz="1400" dirty="0">
                <a:solidFill>
                  <a:schemeClr val="bg1"/>
                </a:solidFill>
              </a:rPr>
              <a:t>     default: "9080" </a:t>
            </a:r>
          </a:p>
          <a:p>
            <a:r>
              <a:rPr lang="en-GB" sz="1400" dirty="0">
                <a:solidFill>
                  <a:schemeClr val="bg1"/>
                </a:solidFill>
              </a:rPr>
              <a:t>paths: </a:t>
            </a:r>
          </a:p>
          <a:p>
            <a:r>
              <a:rPr lang="en-GB" sz="1400" dirty="0">
                <a:solidFill>
                  <a:schemeClr val="bg1"/>
                </a:solidFill>
              </a:rPr>
              <a:t>    /inventory/systems: </a:t>
            </a:r>
          </a:p>
          <a:p>
            <a:r>
              <a:rPr lang="en-GB" sz="1400" dirty="0">
                <a:solidFill>
                  <a:schemeClr val="bg1"/>
                </a:solidFill>
              </a:rPr>
              <a:t>   get: </a:t>
            </a:r>
          </a:p>
          <a:p>
            <a:r>
              <a:rPr lang="en-GB" sz="1400" dirty="0">
                <a:solidFill>
                  <a:schemeClr val="bg1"/>
                </a:solidFill>
              </a:rPr>
              <a:t>        summary: List inventory contents. </a:t>
            </a:r>
          </a:p>
          <a:p>
            <a:r>
              <a:rPr lang="en-GB" sz="1400" dirty="0">
                <a:solidFill>
                  <a:schemeClr val="bg1"/>
                </a:solidFill>
              </a:rPr>
              <a:t>       description: Returns the currently stored </a:t>
            </a:r>
            <a:r>
              <a:rPr lang="en-GB" sz="1400" dirty="0" err="1">
                <a:solidFill>
                  <a:schemeClr val="bg1"/>
                </a:solidFill>
              </a:rPr>
              <a:t>host:properties</a:t>
            </a:r>
            <a:r>
              <a:rPr lang="en-GB" sz="1400" dirty="0">
                <a:solidFill>
                  <a:schemeClr val="bg1"/>
                </a:solidFill>
              </a:rPr>
              <a:t> pairs in the inventory. </a:t>
            </a:r>
          </a:p>
          <a:p>
            <a:r>
              <a:rPr lang="en-GB" sz="1400" dirty="0">
                <a:solidFill>
                  <a:schemeClr val="bg1"/>
                </a:solidFill>
              </a:rPr>
              <a:t>       </a:t>
            </a:r>
            <a:r>
              <a:rPr lang="en-GB" sz="1400" dirty="0" err="1">
                <a:solidFill>
                  <a:schemeClr val="bg1"/>
                </a:solidFill>
              </a:rPr>
              <a:t>operationId</a:t>
            </a:r>
            <a:r>
              <a:rPr lang="en-GB" sz="1400" dirty="0">
                <a:solidFill>
                  <a:schemeClr val="bg1"/>
                </a:solidFill>
              </a:rPr>
              <a:t>: </a:t>
            </a:r>
            <a:r>
              <a:rPr lang="en-GB" sz="1400" dirty="0" err="1">
                <a:solidFill>
                  <a:schemeClr val="bg1"/>
                </a:solidFill>
              </a:rPr>
              <a:t>listContents</a:t>
            </a:r>
            <a:r>
              <a:rPr lang="en-GB" sz="1400" dirty="0">
                <a:solidFill>
                  <a:schemeClr val="bg1"/>
                </a:solidFill>
              </a:rPr>
              <a:t> </a:t>
            </a:r>
          </a:p>
          <a:p>
            <a:r>
              <a:rPr lang="en-GB" sz="1400" dirty="0">
                <a:solidFill>
                  <a:schemeClr val="bg1"/>
                </a:solidFill>
              </a:rPr>
              <a:t>       responses: </a:t>
            </a:r>
          </a:p>
          <a:p>
            <a:r>
              <a:rPr lang="en-GB" sz="1400" dirty="0">
                <a:solidFill>
                  <a:schemeClr val="bg1"/>
                </a:solidFill>
              </a:rPr>
              <a:t>           200: </a:t>
            </a:r>
          </a:p>
          <a:p>
            <a:r>
              <a:rPr lang="en-GB" sz="1400" dirty="0">
                <a:solidFill>
                  <a:schemeClr val="bg1"/>
                </a:solidFill>
              </a:rPr>
              <a:t>           description: </a:t>
            </a:r>
            <a:r>
              <a:rPr lang="en-GB" sz="1400" dirty="0" err="1">
                <a:solidFill>
                  <a:schemeClr val="bg1"/>
                </a:solidFill>
              </a:rPr>
              <a:t>host:properties</a:t>
            </a:r>
            <a:r>
              <a:rPr lang="en-GB" sz="1400" dirty="0">
                <a:solidFill>
                  <a:schemeClr val="bg1"/>
                </a:solidFill>
              </a:rPr>
              <a:t> pairs stored in the inventory. </a:t>
            </a:r>
          </a:p>
          <a:p>
            <a:r>
              <a:rPr lang="en-GB" sz="1400" dirty="0">
                <a:solidFill>
                  <a:schemeClr val="bg1"/>
                </a:solidFill>
              </a:rPr>
              <a:t>           content: </a:t>
            </a:r>
          </a:p>
          <a:p>
            <a:r>
              <a:rPr lang="en-GB" sz="1400" dirty="0">
                <a:solidFill>
                  <a:schemeClr val="bg1"/>
                </a:solidFill>
              </a:rPr>
              <a:t>               application/</a:t>
            </a:r>
            <a:r>
              <a:rPr lang="en-GB" sz="1400" dirty="0" err="1">
                <a:solidFill>
                  <a:schemeClr val="bg1"/>
                </a:solidFill>
              </a:rPr>
              <a:t>json</a:t>
            </a:r>
            <a:r>
              <a:rPr lang="en-GB" sz="1400" dirty="0">
                <a:solidFill>
                  <a:schemeClr val="bg1"/>
                </a:solidFill>
              </a:rPr>
              <a:t>: </a:t>
            </a:r>
          </a:p>
          <a:p>
            <a:r>
              <a:rPr lang="en-GB" sz="1400" dirty="0">
                <a:solidFill>
                  <a:schemeClr val="bg1"/>
                </a:solidFill>
              </a:rPr>
              <a:t>                    schema: </a:t>
            </a:r>
          </a:p>
          <a:p>
            <a:r>
              <a:rPr lang="en-GB" sz="1400" dirty="0">
                <a:solidFill>
                  <a:schemeClr val="bg1"/>
                </a:solidFill>
              </a:rPr>
              <a:t>                         $ref: '#/components/schemas/</a:t>
            </a:r>
            <a:r>
              <a:rPr lang="en-GB" sz="1400" dirty="0" err="1">
                <a:solidFill>
                  <a:schemeClr val="bg1"/>
                </a:solidFill>
              </a:rPr>
              <a:t>InventoryList</a:t>
            </a:r>
            <a:r>
              <a:rPr lang="en-GB" sz="1400" dirty="0">
                <a:solidFill>
                  <a:schemeClr val="bg1"/>
                </a:solidFill>
              </a:rPr>
              <a:t>’</a:t>
            </a:r>
          </a:p>
          <a:p>
            <a:r>
              <a:rPr lang="en-GB" sz="1400" dirty="0">
                <a:solidFill>
                  <a:schemeClr val="bg1"/>
                </a:solidFill>
              </a:rPr>
              <a:t>….</a:t>
            </a:r>
            <a:endParaRPr lang="en-US" sz="1333" dirty="0">
              <a:solidFill>
                <a:schemeClr val="bg1"/>
              </a:solidFill>
            </a:endParaRPr>
          </a:p>
        </p:txBody>
      </p:sp>
      <p:pic>
        <p:nvPicPr>
          <p:cNvPr id="14" name="Picture 13">
            <a:extLst>
              <a:ext uri="{FF2B5EF4-FFF2-40B4-BE49-F238E27FC236}">
                <a16:creationId xmlns:a16="http://schemas.microsoft.com/office/drawing/2014/main" id="{ECC1C428-AA1A-F940-9D8F-7FC5A33B261A}"/>
              </a:ext>
            </a:extLst>
          </p:cNvPr>
          <p:cNvPicPr>
            <a:picLocks noChangeAspect="1"/>
          </p:cNvPicPr>
          <p:nvPr/>
        </p:nvPicPr>
        <p:blipFill>
          <a:blip r:embed="rId5"/>
          <a:stretch>
            <a:fillRect/>
          </a:stretch>
        </p:blipFill>
        <p:spPr>
          <a:xfrm>
            <a:off x="3701156" y="1087410"/>
            <a:ext cx="2277765" cy="3158388"/>
          </a:xfrm>
          <a:prstGeom prst="rect">
            <a:avLst/>
          </a:prstGeom>
        </p:spPr>
      </p:pic>
      <p:sp>
        <p:nvSpPr>
          <p:cNvPr id="15" name="TextBox 14">
            <a:extLst>
              <a:ext uri="{FF2B5EF4-FFF2-40B4-BE49-F238E27FC236}">
                <a16:creationId xmlns:a16="http://schemas.microsoft.com/office/drawing/2014/main" id="{096FD316-4FF2-D547-927E-FA51AC2321DA}"/>
              </a:ext>
            </a:extLst>
          </p:cNvPr>
          <p:cNvSpPr txBox="1"/>
          <p:nvPr/>
        </p:nvSpPr>
        <p:spPr>
          <a:xfrm>
            <a:off x="204537" y="1816768"/>
            <a:ext cx="3329273" cy="369332"/>
          </a:xfrm>
          <a:prstGeom prst="rect">
            <a:avLst/>
          </a:prstGeom>
          <a:noFill/>
        </p:spPr>
        <p:txBody>
          <a:bodyPr wrap="square" rtlCol="0">
            <a:spAutoFit/>
          </a:bodyPr>
          <a:lstStyle/>
          <a:p>
            <a:r>
              <a:rPr lang="en-US" dirty="0"/>
              <a:t>http://localhost:9080/</a:t>
            </a:r>
            <a:r>
              <a:rPr lang="en-US" dirty="0" err="1"/>
              <a:t>openapi</a:t>
            </a:r>
            <a:r>
              <a:rPr lang="en-US" dirty="0"/>
              <a:t>/</a:t>
            </a:r>
            <a:r>
              <a:rPr lang="en-US" dirty="0" err="1"/>
              <a:t>ui</a:t>
            </a:r>
            <a:endParaRPr lang="en-US" dirty="0"/>
          </a:p>
        </p:txBody>
      </p:sp>
    </p:spTree>
    <p:extLst>
      <p:ext uri="{BB962C8B-B14F-4D97-AF65-F5344CB8AC3E}">
        <p14:creationId xmlns:p14="http://schemas.microsoft.com/office/powerpoint/2010/main" val="752970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JWT</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1861298"/>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1870749"/>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2845107"/>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2463021"/>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2"/>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3"/>
          <a:stretch>
            <a:fillRect/>
          </a:stretch>
        </p:blipFill>
        <p:spPr>
          <a:xfrm>
            <a:off x="7467227" y="2581107"/>
            <a:ext cx="528000" cy="528000"/>
          </a:xfrm>
          <a:prstGeom prst="rect">
            <a:avLst/>
          </a:prstGeom>
        </p:spPr>
      </p:pic>
      <p:pic>
        <p:nvPicPr>
          <p:cNvPr id="38" name="Picture 37">
            <a:extLst>
              <a:ext uri="{FF2B5EF4-FFF2-40B4-BE49-F238E27FC236}">
                <a16:creationId xmlns:a16="http://schemas.microsoft.com/office/drawing/2014/main" id="{8F875541-ABF9-8F4F-AF39-B9654C75168A}"/>
              </a:ext>
            </a:extLst>
          </p:cNvPr>
          <p:cNvPicPr>
            <a:picLocks noChangeAspect="1"/>
          </p:cNvPicPr>
          <p:nvPr/>
        </p:nvPicPr>
        <p:blipFill>
          <a:blip r:embed="rId4"/>
          <a:stretch>
            <a:fillRect/>
          </a:stretch>
        </p:blipFill>
        <p:spPr>
          <a:xfrm>
            <a:off x="6557967" y="2930641"/>
            <a:ext cx="587676" cy="587676"/>
          </a:xfrm>
          <a:prstGeom prst="rect">
            <a:avLst/>
          </a:prstGeom>
        </p:spPr>
      </p:pic>
      <p:grpSp>
        <p:nvGrpSpPr>
          <p:cNvPr id="40" name="Group 39">
            <a:extLst>
              <a:ext uri="{FF2B5EF4-FFF2-40B4-BE49-F238E27FC236}">
                <a16:creationId xmlns:a16="http://schemas.microsoft.com/office/drawing/2014/main" id="{1556C084-8023-FD4E-981F-54583560B6A3}"/>
              </a:ext>
            </a:extLst>
          </p:cNvPr>
          <p:cNvGrpSpPr/>
          <p:nvPr/>
        </p:nvGrpSpPr>
        <p:grpSpPr>
          <a:xfrm>
            <a:off x="2225177" y="2293462"/>
            <a:ext cx="594744" cy="803325"/>
            <a:chOff x="4515292" y="3835842"/>
            <a:chExt cx="637788" cy="829063"/>
          </a:xfrm>
        </p:grpSpPr>
        <p:sp>
          <p:nvSpPr>
            <p:cNvPr id="42" name="Oval 41">
              <a:extLst>
                <a:ext uri="{FF2B5EF4-FFF2-40B4-BE49-F238E27FC236}">
                  <a16:creationId xmlns:a16="http://schemas.microsoft.com/office/drawing/2014/main" id="{03B889A1-B50D-504E-9E9D-1F4576C15F30}"/>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5D385B0D-C3DB-544E-87BC-FA463EB0334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A2BFC36A-54B2-F042-99D3-A6027013E4B9}"/>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5" name="Straight Arrow Connector 44">
              <a:extLst>
                <a:ext uri="{FF2B5EF4-FFF2-40B4-BE49-F238E27FC236}">
                  <a16:creationId xmlns:a16="http://schemas.microsoft.com/office/drawing/2014/main" id="{98CC5B83-E5A3-6B46-846F-4CB7B32D706D}"/>
                </a:ext>
              </a:extLst>
            </p:cNvPr>
            <p:cNvCxnSpPr>
              <a:cxnSpLocks/>
              <a:stCxn id="42" idx="7"/>
              <a:endCxn id="4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E7DD07-2F5F-5A49-B7C9-3DAAE4906D8A}"/>
                </a:ext>
              </a:extLst>
            </p:cNvPr>
            <p:cNvCxnSpPr>
              <a:cxnSpLocks/>
              <a:stCxn id="42" idx="5"/>
              <a:endCxn id="4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52124C82-D7CD-EE47-B572-2DB99695D2B6}"/>
              </a:ext>
            </a:extLst>
          </p:cNvPr>
          <p:cNvGrpSpPr/>
          <p:nvPr/>
        </p:nvGrpSpPr>
        <p:grpSpPr>
          <a:xfrm>
            <a:off x="8089624" y="2293462"/>
            <a:ext cx="594744" cy="803325"/>
            <a:chOff x="4515292" y="3835842"/>
            <a:chExt cx="637788" cy="829063"/>
          </a:xfrm>
        </p:grpSpPr>
        <p:sp>
          <p:nvSpPr>
            <p:cNvPr id="48" name="Oval 47">
              <a:extLst>
                <a:ext uri="{FF2B5EF4-FFF2-40B4-BE49-F238E27FC236}">
                  <a16:creationId xmlns:a16="http://schemas.microsoft.com/office/drawing/2014/main" id="{98A57DBB-6D5C-0F4C-9B55-9571A615C178}"/>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5EA3C3C3-2174-2E4C-9217-F4E906C9ABE2}"/>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F693786F-BA4F-C846-B6D8-5B86AEB95AE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1" name="Straight Arrow Connector 50">
              <a:extLst>
                <a:ext uri="{FF2B5EF4-FFF2-40B4-BE49-F238E27FC236}">
                  <a16:creationId xmlns:a16="http://schemas.microsoft.com/office/drawing/2014/main" id="{3EDFE51E-D959-DD4B-ACAD-FDE87022F547}"/>
                </a:ext>
              </a:extLst>
            </p:cNvPr>
            <p:cNvCxnSpPr>
              <a:cxnSpLocks/>
              <a:stCxn id="48" idx="7"/>
              <a:endCxn id="49"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381F256-D4DA-9542-9069-8B807281C864}"/>
                </a:ext>
              </a:extLst>
            </p:cNvPr>
            <p:cNvCxnSpPr>
              <a:cxnSpLocks/>
              <a:stCxn id="48" idx="5"/>
              <a:endCxn id="50"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94FB2D-6177-5C49-A66F-EB568EC36579}"/>
              </a:ext>
            </a:extLst>
          </p:cNvPr>
          <p:cNvSpPr/>
          <p:nvPr/>
        </p:nvSpPr>
        <p:spPr>
          <a:xfrm>
            <a:off x="830178" y="4150018"/>
            <a:ext cx="11237495" cy="1754326"/>
          </a:xfrm>
          <a:prstGeom prst="rect">
            <a:avLst/>
          </a:prstGeom>
          <a:solidFill>
            <a:schemeClr val="tx1"/>
          </a:solidFill>
        </p:spPr>
        <p:txBody>
          <a:bodyPr wrap="square">
            <a:spAutoFit/>
          </a:bodyPr>
          <a:lstStyle/>
          <a:p>
            <a:r>
              <a:rPr lang="en-GB" dirty="0">
                <a:solidFill>
                  <a:srgbClr val="4EC9B0"/>
                </a:solidFill>
                <a:latin typeface="Menlo" panose="020B0609030804020204" pitchFamily="49" charset="0"/>
              </a:rPr>
              <a:t>@GET</a:t>
            </a:r>
            <a:endParaRPr lang="en-GB" dirty="0">
              <a:solidFill>
                <a:srgbClr val="D4D4D4"/>
              </a:solidFill>
              <a:latin typeface="Menlo" panose="020B0609030804020204" pitchFamily="49" charset="0"/>
            </a:endParaRPr>
          </a:p>
          <a:p>
            <a:r>
              <a:rPr lang="en-GB" dirty="0">
                <a:solidFill>
                  <a:srgbClr val="4EC9B0"/>
                </a:solidFill>
                <a:latin typeface="Menlo" panose="020B0609030804020204" pitchFamily="49" charset="0"/>
              </a:rPr>
              <a:t>@</a:t>
            </a:r>
            <a:r>
              <a:rPr lang="en-GB" dirty="0" err="1">
                <a:solidFill>
                  <a:srgbClr val="4EC9B0"/>
                </a:solidFill>
                <a:latin typeface="Menlo" panose="020B0609030804020204" pitchFamily="49" charset="0"/>
              </a:rPr>
              <a:t>RolesAllowed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"admin"</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a:t>
            </a:r>
            <a:r>
              <a:rPr lang="en-GB" dirty="0">
                <a:solidFill>
                  <a:srgbClr val="D4D4D4"/>
                </a:solidFill>
                <a:latin typeface="Menlo" panose="020B0609030804020204" pitchFamily="49" charset="0"/>
              </a:rPr>
              <a:t> })</a:t>
            </a:r>
          </a:p>
          <a:p>
            <a:r>
              <a:rPr lang="en-GB" dirty="0">
                <a:solidFill>
                  <a:srgbClr val="4EC9B0"/>
                </a:solidFill>
                <a:latin typeface="Menlo" panose="020B0609030804020204" pitchFamily="49" charset="0"/>
              </a:rPr>
              <a:t>@Path</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"{hostname}"</a:t>
            </a:r>
            <a:r>
              <a:rPr lang="en-GB" dirty="0">
                <a:solidFill>
                  <a:srgbClr val="D4D4D4"/>
                </a:solidFill>
                <a:latin typeface="Menlo" panose="020B0609030804020204" pitchFamily="49" charset="0"/>
              </a:rPr>
              <a:t>)</a:t>
            </a:r>
          </a:p>
          <a:p>
            <a:r>
              <a:rPr lang="en-GB" dirty="0">
                <a:solidFill>
                  <a:srgbClr val="4EC9B0"/>
                </a:solidFill>
                <a:latin typeface="Menlo" panose="020B0609030804020204" pitchFamily="49" charset="0"/>
              </a:rPr>
              <a:t>@Produces</a:t>
            </a:r>
            <a:r>
              <a:rPr lang="en-GB" dirty="0">
                <a:solidFill>
                  <a:srgbClr val="D4D4D4"/>
                </a:solidFill>
                <a:latin typeface="Menlo" panose="020B0609030804020204" pitchFamily="49" charset="0"/>
              </a:rPr>
              <a:t>(</a:t>
            </a:r>
            <a:r>
              <a:rPr lang="en-GB" dirty="0" err="1">
                <a:solidFill>
                  <a:srgbClr val="9CDCFE"/>
                </a:solidFill>
                <a:latin typeface="Menlo" panose="020B0609030804020204" pitchFamily="49" charset="0"/>
              </a:rPr>
              <a:t>MediaType</a:t>
            </a:r>
            <a:r>
              <a:rPr lang="en-GB" dirty="0" err="1">
                <a:solidFill>
                  <a:srgbClr val="D4D4D4"/>
                </a:solidFill>
                <a:latin typeface="Menlo" panose="020B0609030804020204" pitchFamily="49" charset="0"/>
              </a:rPr>
              <a:t>.</a:t>
            </a:r>
            <a:r>
              <a:rPr lang="en-GB" dirty="0" err="1">
                <a:solidFill>
                  <a:srgbClr val="9CDCFE"/>
                </a:solidFill>
                <a:latin typeface="Menlo" panose="020B0609030804020204" pitchFamily="49" charset="0"/>
              </a:rPr>
              <a:t>APPLICATION_JSON</a:t>
            </a:r>
            <a:r>
              <a:rPr lang="en-GB" dirty="0">
                <a:solidFill>
                  <a:srgbClr val="D4D4D4"/>
                </a:solidFill>
                <a:latin typeface="Menlo" panose="020B0609030804020204" pitchFamily="49" charset="0"/>
              </a:rPr>
              <a:t>)</a:t>
            </a:r>
          </a:p>
          <a:p>
            <a:r>
              <a:rPr lang="en-GB" dirty="0">
                <a:solidFill>
                  <a:srgbClr val="569CD6"/>
                </a:solidFill>
                <a:latin typeface="Menlo" panose="020B0609030804020204" pitchFamily="49" charset="0"/>
              </a:rPr>
              <a:t>public</a:t>
            </a:r>
            <a:r>
              <a:rPr lang="en-GB" dirty="0">
                <a:solidFill>
                  <a:srgbClr val="D4D4D4"/>
                </a:solidFill>
                <a:latin typeface="Menlo" panose="020B0609030804020204" pitchFamily="49" charset="0"/>
              </a:rPr>
              <a:t> </a:t>
            </a:r>
            <a:r>
              <a:rPr lang="en-GB" dirty="0">
                <a:solidFill>
                  <a:srgbClr val="4EC9B0"/>
                </a:solidFill>
                <a:latin typeface="Menlo" panose="020B0609030804020204" pitchFamily="49" charset="0"/>
              </a:rPr>
              <a:t>Response</a:t>
            </a:r>
            <a:r>
              <a:rPr lang="en-GB" dirty="0">
                <a:solidFill>
                  <a:srgbClr val="D4D4D4"/>
                </a:solidFill>
                <a:latin typeface="Menlo" panose="020B0609030804020204" pitchFamily="49" charset="0"/>
              </a:rPr>
              <a:t> </a:t>
            </a:r>
            <a:r>
              <a:rPr lang="en-GB" dirty="0" err="1">
                <a:solidFill>
                  <a:srgbClr val="DCDCAA"/>
                </a:solidFill>
                <a:latin typeface="Menlo" panose="020B0609030804020204" pitchFamily="49" charset="0"/>
              </a:rPr>
              <a:t>getPropertiesForHost</a:t>
            </a:r>
            <a:r>
              <a:rPr lang="en-GB" dirty="0">
                <a:solidFill>
                  <a:srgbClr val="D4D4D4"/>
                </a:solidFill>
                <a:latin typeface="Menlo" panose="020B0609030804020204" pitchFamily="49" charset="0"/>
              </a:rPr>
              <a:t>(</a:t>
            </a:r>
            <a:r>
              <a:rPr lang="en-GB" dirty="0">
                <a:solidFill>
                  <a:srgbClr val="4EC9B0"/>
                </a:solidFill>
                <a:latin typeface="Menlo" panose="020B0609030804020204" pitchFamily="49" charset="0"/>
              </a:rPr>
              <a:t>@</a:t>
            </a:r>
            <a:r>
              <a:rPr lang="en-GB" dirty="0" err="1">
                <a:solidFill>
                  <a:srgbClr val="4EC9B0"/>
                </a:solidFill>
                <a:latin typeface="Menlo" panose="020B0609030804020204" pitchFamily="49" charset="0"/>
              </a:rPr>
              <a:t>PathParam</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"hostname"</a:t>
            </a:r>
            <a:r>
              <a:rPr lang="en-GB" dirty="0">
                <a:solidFill>
                  <a:srgbClr val="D4D4D4"/>
                </a:solidFill>
                <a:latin typeface="Menlo" panose="020B0609030804020204" pitchFamily="49" charset="0"/>
              </a:rPr>
              <a:t>) </a:t>
            </a:r>
            <a:r>
              <a:rPr lang="en-GB" dirty="0">
                <a:solidFill>
                  <a:srgbClr val="4EC9B0"/>
                </a:solidFill>
                <a:latin typeface="Menlo" panose="020B0609030804020204" pitchFamily="49" charset="0"/>
              </a:rPr>
              <a:t>String</a:t>
            </a:r>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hostname</a:t>
            </a:r>
            <a:r>
              <a:rPr lang="en-GB" dirty="0">
                <a:solidFill>
                  <a:srgbClr val="D4D4D4"/>
                </a:solidFill>
                <a:latin typeface="Menlo" panose="020B0609030804020204" pitchFamily="49" charset="0"/>
              </a:rPr>
              <a:t>,</a:t>
            </a:r>
          </a:p>
          <a:p>
            <a:r>
              <a:rPr lang="en-GB" dirty="0">
                <a:solidFill>
                  <a:srgbClr val="4EC9B0"/>
                </a:solidFill>
                <a:latin typeface="Menlo" panose="020B0609030804020204" pitchFamily="49" charset="0"/>
              </a:rPr>
              <a:t>@Context</a:t>
            </a:r>
            <a:r>
              <a:rPr lang="en-GB" dirty="0">
                <a:solidFill>
                  <a:srgbClr val="D4D4D4"/>
                </a:solidFill>
                <a:latin typeface="Menlo" panose="020B0609030804020204" pitchFamily="49" charset="0"/>
              </a:rPr>
              <a:t> </a:t>
            </a:r>
            <a:r>
              <a:rPr lang="en-GB" dirty="0" err="1">
                <a:solidFill>
                  <a:srgbClr val="4EC9B0"/>
                </a:solidFill>
                <a:latin typeface="Menlo" panose="020B0609030804020204" pitchFamily="49" charset="0"/>
              </a:rPr>
              <a:t>HttpHeaders</a:t>
            </a:r>
            <a:r>
              <a:rPr lang="en-GB" dirty="0">
                <a:solidFill>
                  <a:srgbClr val="D4D4D4"/>
                </a:solidFill>
                <a:latin typeface="Menlo" panose="020B0609030804020204" pitchFamily="49" charset="0"/>
              </a:rPr>
              <a:t> </a:t>
            </a:r>
            <a:r>
              <a:rPr lang="en-GB" dirty="0" err="1">
                <a:solidFill>
                  <a:srgbClr val="9CDCFE"/>
                </a:solidFill>
                <a:latin typeface="Menlo" panose="020B0609030804020204" pitchFamily="49" charset="0"/>
              </a:rPr>
              <a:t>httpHeaders</a:t>
            </a:r>
            <a:r>
              <a:rPr lang="en-GB" dirty="0">
                <a:solidFill>
                  <a:srgbClr val="D4D4D4"/>
                </a:solidFill>
                <a:latin typeface="Menlo" panose="020B0609030804020204" pitchFamily="49" charset="0"/>
              </a:rPr>
              <a:t>) {…}</a:t>
            </a:r>
          </a:p>
        </p:txBody>
      </p:sp>
    </p:spTree>
    <p:extLst>
      <p:ext uri="{BB962C8B-B14F-4D97-AF65-F5344CB8AC3E}">
        <p14:creationId xmlns:p14="http://schemas.microsoft.com/office/powerpoint/2010/main" val="307618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Fault Tolerance</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2234270"/>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243721"/>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3218079"/>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2835993"/>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2"/>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3"/>
          <a:stretch>
            <a:fillRect/>
          </a:stretch>
        </p:blipFill>
        <p:spPr>
          <a:xfrm>
            <a:off x="7467227" y="2954079"/>
            <a:ext cx="528000" cy="528000"/>
          </a:xfrm>
          <a:prstGeom prst="rect">
            <a:avLst/>
          </a:prstGeom>
        </p:spPr>
      </p:pic>
      <p:pic>
        <p:nvPicPr>
          <p:cNvPr id="25" name="Picture 24">
            <a:extLst>
              <a:ext uri="{FF2B5EF4-FFF2-40B4-BE49-F238E27FC236}">
                <a16:creationId xmlns:a16="http://schemas.microsoft.com/office/drawing/2014/main" id="{6C20226E-2F07-734F-9CA6-11926D3F49B0}"/>
              </a:ext>
            </a:extLst>
          </p:cNvPr>
          <p:cNvPicPr>
            <a:picLocks noChangeAspect="1"/>
          </p:cNvPicPr>
          <p:nvPr/>
        </p:nvPicPr>
        <p:blipFill>
          <a:blip r:embed="rId4"/>
          <a:stretch>
            <a:fillRect/>
          </a:stretch>
        </p:blipFill>
        <p:spPr>
          <a:xfrm>
            <a:off x="3764207" y="2954079"/>
            <a:ext cx="528000" cy="464063"/>
          </a:xfrm>
          <a:prstGeom prst="rect">
            <a:avLst/>
          </a:prstGeom>
        </p:spPr>
      </p:pic>
      <p:pic>
        <p:nvPicPr>
          <p:cNvPr id="38" name="Picture 37">
            <a:extLst>
              <a:ext uri="{FF2B5EF4-FFF2-40B4-BE49-F238E27FC236}">
                <a16:creationId xmlns:a16="http://schemas.microsoft.com/office/drawing/2014/main" id="{02488EF9-2969-5246-B7FD-7D500116D2F9}"/>
              </a:ext>
            </a:extLst>
          </p:cNvPr>
          <p:cNvPicPr>
            <a:picLocks noChangeAspect="1"/>
          </p:cNvPicPr>
          <p:nvPr/>
        </p:nvPicPr>
        <p:blipFill>
          <a:blip r:embed="rId5"/>
          <a:stretch>
            <a:fillRect/>
          </a:stretch>
        </p:blipFill>
        <p:spPr>
          <a:xfrm>
            <a:off x="6557967" y="3303613"/>
            <a:ext cx="587676" cy="587676"/>
          </a:xfrm>
          <a:prstGeom prst="rect">
            <a:avLst/>
          </a:prstGeom>
        </p:spPr>
      </p:pic>
      <p:grpSp>
        <p:nvGrpSpPr>
          <p:cNvPr id="40" name="Group 39">
            <a:extLst>
              <a:ext uri="{FF2B5EF4-FFF2-40B4-BE49-F238E27FC236}">
                <a16:creationId xmlns:a16="http://schemas.microsoft.com/office/drawing/2014/main" id="{9B653F8B-AD88-F447-9BF1-17F5D1ED9DAD}"/>
              </a:ext>
            </a:extLst>
          </p:cNvPr>
          <p:cNvGrpSpPr/>
          <p:nvPr/>
        </p:nvGrpSpPr>
        <p:grpSpPr>
          <a:xfrm>
            <a:off x="2225177" y="2666434"/>
            <a:ext cx="594744" cy="803325"/>
            <a:chOff x="4515292" y="3835842"/>
            <a:chExt cx="637788" cy="829063"/>
          </a:xfrm>
        </p:grpSpPr>
        <p:sp>
          <p:nvSpPr>
            <p:cNvPr id="42" name="Oval 41">
              <a:extLst>
                <a:ext uri="{FF2B5EF4-FFF2-40B4-BE49-F238E27FC236}">
                  <a16:creationId xmlns:a16="http://schemas.microsoft.com/office/drawing/2014/main" id="{4D5359D9-0E0A-4442-8EFB-A19FDDAEF2B1}"/>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2832B3FC-CA6A-C540-BC2C-BFD77C8936B1}"/>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E54EF707-9706-BE4D-BF14-C2831E546DA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5" name="Straight Arrow Connector 44">
              <a:extLst>
                <a:ext uri="{FF2B5EF4-FFF2-40B4-BE49-F238E27FC236}">
                  <a16:creationId xmlns:a16="http://schemas.microsoft.com/office/drawing/2014/main" id="{722789E0-1C73-D740-8CEE-FAAB52307314}"/>
                </a:ext>
              </a:extLst>
            </p:cNvPr>
            <p:cNvCxnSpPr>
              <a:cxnSpLocks/>
              <a:stCxn id="42" idx="7"/>
              <a:endCxn id="4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5290BBC-AC50-E345-B345-837EC61AE021}"/>
                </a:ext>
              </a:extLst>
            </p:cNvPr>
            <p:cNvCxnSpPr>
              <a:cxnSpLocks/>
              <a:stCxn id="42" idx="5"/>
              <a:endCxn id="4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1A2D87-01CD-BE49-BF34-0814CA0AA5AD}"/>
              </a:ext>
            </a:extLst>
          </p:cNvPr>
          <p:cNvGrpSpPr/>
          <p:nvPr/>
        </p:nvGrpSpPr>
        <p:grpSpPr>
          <a:xfrm>
            <a:off x="8089624" y="2666434"/>
            <a:ext cx="594744" cy="803325"/>
            <a:chOff x="4515292" y="3835842"/>
            <a:chExt cx="637788" cy="829063"/>
          </a:xfrm>
        </p:grpSpPr>
        <p:sp>
          <p:nvSpPr>
            <p:cNvPr id="48" name="Oval 47">
              <a:extLst>
                <a:ext uri="{FF2B5EF4-FFF2-40B4-BE49-F238E27FC236}">
                  <a16:creationId xmlns:a16="http://schemas.microsoft.com/office/drawing/2014/main" id="{18AEA7CF-C10B-714F-9F6F-AD24CCA1186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C3A48C46-9951-D645-8624-5967019769C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010CC2D0-2238-8740-A9F5-66F1C0A8BA5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1" name="Straight Arrow Connector 50">
              <a:extLst>
                <a:ext uri="{FF2B5EF4-FFF2-40B4-BE49-F238E27FC236}">
                  <a16:creationId xmlns:a16="http://schemas.microsoft.com/office/drawing/2014/main" id="{C833C608-2362-3A4B-BA9D-0633D1C0DE45}"/>
                </a:ext>
              </a:extLst>
            </p:cNvPr>
            <p:cNvCxnSpPr>
              <a:cxnSpLocks/>
              <a:stCxn id="48" idx="7"/>
              <a:endCxn id="49"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3AFF986-BD84-2343-B2A9-0C283CAC4EA5}"/>
                </a:ext>
              </a:extLst>
            </p:cNvPr>
            <p:cNvCxnSpPr>
              <a:cxnSpLocks/>
              <a:stCxn id="48" idx="5"/>
              <a:endCxn id="50"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466CDC6-F14D-B04B-BDD9-FE829E49EC09}"/>
              </a:ext>
            </a:extLst>
          </p:cNvPr>
          <p:cNvSpPr/>
          <p:nvPr/>
        </p:nvSpPr>
        <p:spPr>
          <a:xfrm>
            <a:off x="2014465" y="4707152"/>
            <a:ext cx="6307443" cy="1169551"/>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Fallback</a:t>
            </a:r>
            <a:r>
              <a:rPr lang="en-GB" sz="1400" dirty="0">
                <a:solidFill>
                  <a:srgbClr val="D4D4D4"/>
                </a:solidFill>
                <a:latin typeface="Menlo" panose="020B0609030804020204" pitchFamily="49" charset="0"/>
              </a:rPr>
              <a:t>(</a:t>
            </a:r>
            <a:r>
              <a:rPr lang="en-GB" sz="1400" dirty="0" err="1">
                <a:solidFill>
                  <a:srgbClr val="D4D4D4"/>
                </a:solidFill>
                <a:latin typeface="Menlo" panose="020B0609030804020204" pitchFamily="49" charset="0"/>
              </a:rPr>
              <a:t>fallbackMethod</a:t>
            </a:r>
            <a:r>
              <a:rPr lang="en-GB" sz="1400" dirty="0">
                <a:solidFill>
                  <a:srgbClr val="D4D4D4"/>
                </a:solidFill>
                <a:latin typeface="Menlo" panose="020B0609030804020204" pitchFamily="49" charset="0"/>
              </a:rPr>
              <a:t>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fallbackForGet</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Properties</a:t>
            </a:r>
            <a:r>
              <a:rPr lang="en-GB" sz="1400" dirty="0">
                <a:solidFill>
                  <a:srgbClr val="D4D4D4"/>
                </a:solidFill>
                <a:latin typeface="Menlo" panose="020B0609030804020204" pitchFamily="49" charset="0"/>
              </a:rPr>
              <a:t> </a:t>
            </a:r>
            <a:r>
              <a:rPr lang="en-GB" sz="1400" dirty="0">
                <a:solidFill>
                  <a:srgbClr val="DCDCAA"/>
                </a:solidFill>
                <a:latin typeface="Menlo" panose="020B0609030804020204" pitchFamily="49" charset="0"/>
              </a:rPr>
              <a:t>get</a:t>
            </a:r>
            <a:r>
              <a:rPr lang="en-GB" sz="1400" dirty="0">
                <a:solidFill>
                  <a:srgbClr val="D4D4D4"/>
                </a:solidFill>
                <a:latin typeface="Menlo" panose="020B0609030804020204" pitchFamily="49" charset="0"/>
              </a:rPr>
              <a:t>(</a:t>
            </a:r>
            <a:r>
              <a:rPr lang="en-GB" sz="1400" dirty="0">
                <a:solidFill>
                  <a:srgbClr val="4EC9B0"/>
                </a:solidFill>
                <a:latin typeface="Menlo" panose="020B0609030804020204" pitchFamily="49" charset="0"/>
              </a:rPr>
              <a:t>String</a:t>
            </a:r>
            <a:r>
              <a:rPr lang="en-GB" sz="1400" dirty="0">
                <a:solidFill>
                  <a:srgbClr val="D4D4D4"/>
                </a:solidFill>
                <a:latin typeface="Menlo" panose="020B0609030804020204" pitchFamily="49" charset="0"/>
              </a:rPr>
              <a:t> </a:t>
            </a:r>
            <a:r>
              <a:rPr lang="en-GB" sz="1400" dirty="0">
                <a:solidFill>
                  <a:srgbClr val="9CDCFE"/>
                </a:solidFill>
                <a:latin typeface="Menlo" panose="020B0609030804020204" pitchFamily="49" charset="0"/>
              </a:rPr>
              <a:t>hostname</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throws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IOException</a:t>
            </a:r>
            <a:r>
              <a:rPr lang="en-GB" sz="1400" dirty="0">
                <a:solidFill>
                  <a:srgbClr val="D4D4D4"/>
                </a:solidFill>
                <a:latin typeface="Menlo" panose="020B0609030804020204" pitchFamily="49" charset="0"/>
              </a:rPr>
              <a:t> {</a:t>
            </a:r>
          </a:p>
          <a:p>
            <a:r>
              <a:rPr lang="en-GB" sz="1400" dirty="0">
                <a:solidFill>
                  <a:srgbClr val="C586C0"/>
                </a:solidFill>
                <a:latin typeface="Menlo" panose="020B0609030804020204" pitchFamily="49" charset="0"/>
              </a:rPr>
              <a:t>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invUtils</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(hostname);</a:t>
            </a:r>
          </a:p>
          <a:p>
            <a:r>
              <a:rPr lang="en-GB" sz="14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148175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lstStyle/>
          <a:p>
            <a:pPr marL="0" indent="0">
              <a:buNone/>
            </a:pPr>
            <a:r>
              <a:rPr lang="en-US" dirty="0"/>
              <a:t>This Workshop is Open Sourced at: </a:t>
            </a:r>
            <a:r>
              <a:rPr lang="en-GB" dirty="0">
                <a:hlinkClick r:id="rId2"/>
              </a:rPr>
              <a:t>https://github.com/jamiecoleman92/Liberty-Watson-Cloud-Workshop</a:t>
            </a:r>
            <a:endParaRPr lang="en-GB" dirty="0"/>
          </a:p>
          <a:p>
            <a:pPr marL="0" indent="0">
              <a:buNone/>
            </a:pPr>
            <a:r>
              <a:rPr lang="en-US" dirty="0"/>
              <a:t>Follow the instructions in the “Before you begin” section of the README.md to:</a:t>
            </a:r>
          </a:p>
          <a:p>
            <a:r>
              <a:rPr lang="en-US" dirty="0"/>
              <a:t>	Install Pre-requisites</a:t>
            </a:r>
          </a:p>
          <a:p>
            <a:r>
              <a:rPr lang="en-US" dirty="0"/>
              <a:t>	Prime Maven and Docker Caches</a:t>
            </a:r>
          </a:p>
          <a:p>
            <a:endParaRPr lang="en-US" dirty="0"/>
          </a:p>
          <a:p>
            <a:pPr marL="0" indent="0">
              <a:buNone/>
            </a:pPr>
            <a:endParaRPr lang="en-US" dirty="0"/>
          </a:p>
        </p:txBody>
      </p:sp>
    </p:spTree>
    <p:extLst>
      <p:ext uri="{BB962C8B-B14F-4D97-AF65-F5344CB8AC3E}">
        <p14:creationId xmlns:p14="http://schemas.microsoft.com/office/powerpoint/2010/main" val="33917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26B98C15-F8EF-5E4F-940F-BF2E5C35638B}"/>
              </a:ext>
            </a:extLst>
          </p:cNvPr>
          <p:cNvSpPr/>
          <p:nvPr/>
        </p:nvSpPr>
        <p:spPr>
          <a:xfrm>
            <a:off x="464320" y="1225615"/>
            <a:ext cx="2287435" cy="191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  A</a:t>
            </a:r>
          </a:p>
        </p:txBody>
      </p:sp>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0" y="-122507"/>
            <a:ext cx="10972800" cy="1143000"/>
          </a:xfrm>
        </p:spPr>
        <p:txBody>
          <a:bodyPr/>
          <a:lstStyle/>
          <a:p>
            <a:r>
              <a:rPr lang="en-US" dirty="0" err="1"/>
              <a:t>MicroProfile</a:t>
            </a:r>
            <a:r>
              <a:rPr lang="en-US" dirty="0"/>
              <a:t> Config</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5930132" y="1245251"/>
            <a:ext cx="2287435" cy="191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p:cNvCxnSpPr>
          <p:nvPr/>
        </p:nvCxnSpPr>
        <p:spPr>
          <a:xfrm flipV="1">
            <a:off x="2392607" y="2097152"/>
            <a:ext cx="4081027" cy="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196674" y="2138318"/>
            <a:ext cx="827174" cy="67186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5554203" y="1955609"/>
            <a:ext cx="613702" cy="613702"/>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175045" y="980711"/>
            <a:ext cx="613702" cy="614956"/>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608200" y="1016966"/>
            <a:ext cx="613702" cy="614956"/>
          </a:xfrm>
          <a:prstGeom prst="rect">
            <a:avLst/>
          </a:prstGeom>
        </p:spPr>
      </p:pic>
      <p:pic>
        <p:nvPicPr>
          <p:cNvPr id="27" name="Picture 26">
            <a:extLst>
              <a:ext uri="{FF2B5EF4-FFF2-40B4-BE49-F238E27FC236}">
                <a16:creationId xmlns:a16="http://schemas.microsoft.com/office/drawing/2014/main" id="{0D0922B0-11E0-BD4C-969C-BCB160C509CB}"/>
              </a:ext>
            </a:extLst>
          </p:cNvPr>
          <p:cNvPicPr>
            <a:picLocks noChangeAspect="1"/>
          </p:cNvPicPr>
          <p:nvPr/>
        </p:nvPicPr>
        <p:blipFill>
          <a:blip r:embed="rId6"/>
          <a:stretch>
            <a:fillRect/>
          </a:stretch>
        </p:blipFill>
        <p:spPr>
          <a:xfrm>
            <a:off x="5186367" y="2605938"/>
            <a:ext cx="683064" cy="683064"/>
          </a:xfrm>
          <a:prstGeom prst="rect">
            <a:avLst/>
          </a:prstGeom>
        </p:spPr>
      </p:pic>
      <p:grpSp>
        <p:nvGrpSpPr>
          <p:cNvPr id="30" name="Group 29">
            <a:extLst>
              <a:ext uri="{FF2B5EF4-FFF2-40B4-BE49-F238E27FC236}">
                <a16:creationId xmlns:a16="http://schemas.microsoft.com/office/drawing/2014/main" id="{E76BC657-8EFF-DA49-957E-CF2D9333D31B}"/>
              </a:ext>
            </a:extLst>
          </p:cNvPr>
          <p:cNvGrpSpPr/>
          <p:nvPr/>
        </p:nvGrpSpPr>
        <p:grpSpPr>
          <a:xfrm>
            <a:off x="853577" y="1968759"/>
            <a:ext cx="691280" cy="783409"/>
            <a:chOff x="4515292" y="3835842"/>
            <a:chExt cx="637788" cy="829063"/>
          </a:xfrm>
        </p:grpSpPr>
        <p:sp>
          <p:nvSpPr>
            <p:cNvPr id="31" name="Oval 30">
              <a:extLst>
                <a:ext uri="{FF2B5EF4-FFF2-40B4-BE49-F238E27FC236}">
                  <a16:creationId xmlns:a16="http://schemas.microsoft.com/office/drawing/2014/main" id="{F26202CF-14DA-F64E-95AB-3C4F1EC5B784}"/>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55FDBDBE-F594-C14D-A495-E1D9DBA1E60D}"/>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02DEBD80-DC0F-F643-A498-2D673908818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4" name="Straight Arrow Connector 33">
              <a:extLst>
                <a:ext uri="{FF2B5EF4-FFF2-40B4-BE49-F238E27FC236}">
                  <a16:creationId xmlns:a16="http://schemas.microsoft.com/office/drawing/2014/main" id="{89D10D41-FDFC-4C46-857D-5ABFC3F48B20}"/>
                </a:ext>
              </a:extLst>
            </p:cNvPr>
            <p:cNvCxnSpPr>
              <a:cxnSpLocks/>
              <a:stCxn id="31" idx="7"/>
              <a:endCxn id="32"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56084A1-E004-C349-9F13-D6FCAC509FC1}"/>
                </a:ext>
              </a:extLst>
            </p:cNvPr>
            <p:cNvCxnSpPr>
              <a:cxnSpLocks/>
              <a:stCxn id="31" idx="5"/>
              <a:endCxn id="33"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61C4FF4-8A43-AA40-9D19-20422FCC7D33}"/>
              </a:ext>
            </a:extLst>
          </p:cNvPr>
          <p:cNvGrpSpPr/>
          <p:nvPr/>
        </p:nvGrpSpPr>
        <p:grpSpPr>
          <a:xfrm>
            <a:off x="6176600" y="1667964"/>
            <a:ext cx="691280" cy="783409"/>
            <a:chOff x="4515292" y="3835842"/>
            <a:chExt cx="637788" cy="829063"/>
          </a:xfrm>
        </p:grpSpPr>
        <p:sp>
          <p:nvSpPr>
            <p:cNvPr id="37" name="Oval 36">
              <a:extLst>
                <a:ext uri="{FF2B5EF4-FFF2-40B4-BE49-F238E27FC236}">
                  <a16:creationId xmlns:a16="http://schemas.microsoft.com/office/drawing/2014/main" id="{296E6236-9872-3645-A825-07C4F613FEA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51BD24DB-7BD5-E94A-8594-1E7299262B4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D09A44BC-A2E8-4F41-91A2-FFF93ADF5CB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2" name="Straight Arrow Connector 41">
              <a:extLst>
                <a:ext uri="{FF2B5EF4-FFF2-40B4-BE49-F238E27FC236}">
                  <a16:creationId xmlns:a16="http://schemas.microsoft.com/office/drawing/2014/main" id="{68FD48D3-FA65-EE4D-8BBC-988D66D617C5}"/>
                </a:ext>
              </a:extLst>
            </p:cNvPr>
            <p:cNvCxnSpPr>
              <a:cxnSpLocks/>
              <a:stCxn id="37" idx="7"/>
              <a:endCxn id="38"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5A48A61-176F-EA41-8301-AF5011C8C31C}"/>
                </a:ext>
              </a:extLst>
            </p:cNvPr>
            <p:cNvCxnSpPr>
              <a:cxnSpLocks/>
              <a:stCxn id="37" idx="5"/>
              <a:endCxn id="40"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1B2A2F47-FDB7-1740-8FF3-71A05229B455}"/>
              </a:ext>
            </a:extLst>
          </p:cNvPr>
          <p:cNvPicPr>
            <a:picLocks noChangeAspect="1"/>
          </p:cNvPicPr>
          <p:nvPr/>
        </p:nvPicPr>
        <p:blipFill>
          <a:blip r:embed="rId7"/>
          <a:stretch>
            <a:fillRect/>
          </a:stretch>
        </p:blipFill>
        <p:spPr>
          <a:xfrm>
            <a:off x="2392607" y="2256404"/>
            <a:ext cx="613702" cy="539387"/>
          </a:xfrm>
          <a:prstGeom prst="rect">
            <a:avLst/>
          </a:prstGeom>
        </p:spPr>
      </p:pic>
      <p:sp>
        <p:nvSpPr>
          <p:cNvPr id="26" name="Rectangle 25">
            <a:extLst>
              <a:ext uri="{FF2B5EF4-FFF2-40B4-BE49-F238E27FC236}">
                <a16:creationId xmlns:a16="http://schemas.microsoft.com/office/drawing/2014/main" id="{550E28FE-ED2A-AD4E-BCAA-78E20009DDA6}"/>
              </a:ext>
            </a:extLst>
          </p:cNvPr>
          <p:cNvSpPr/>
          <p:nvPr/>
        </p:nvSpPr>
        <p:spPr>
          <a:xfrm>
            <a:off x="486690" y="3735668"/>
            <a:ext cx="5382741" cy="954107"/>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@Inject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ConfigProperty</a:t>
            </a:r>
            <a:r>
              <a:rPr lang="en-GB" sz="1400" dirty="0">
                <a:solidFill>
                  <a:srgbClr val="D4D4D4"/>
                </a:solidFill>
                <a:latin typeface="Menlo" panose="020B0609030804020204" pitchFamily="49" charset="0"/>
              </a:rPr>
              <a:t>(name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io_openliberty_guides_inventory_inMaintenance</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Provider</a:t>
            </a:r>
            <a:r>
              <a:rPr lang="en-GB" sz="1400" dirty="0">
                <a:solidFill>
                  <a:srgbClr val="D4D4D4"/>
                </a:solidFill>
                <a:latin typeface="Menlo" panose="020B0609030804020204" pitchFamily="49" charset="0"/>
              </a:rPr>
              <a:t>&lt;</a:t>
            </a:r>
            <a:r>
              <a:rPr lang="en-GB" sz="1400" dirty="0">
                <a:solidFill>
                  <a:srgbClr val="4EC9B0"/>
                </a:solidFill>
                <a:latin typeface="Menlo" panose="020B0609030804020204" pitchFamily="49" charset="0"/>
              </a:rPr>
              <a:t>Boolean</a:t>
            </a:r>
            <a:r>
              <a:rPr lang="en-GB" sz="1400" dirty="0">
                <a:solidFill>
                  <a:srgbClr val="D4D4D4"/>
                </a:solidFill>
                <a:latin typeface="Menlo" panose="020B0609030804020204" pitchFamily="49" charset="0"/>
              </a:rPr>
              <a:t>&gt; </a:t>
            </a:r>
            <a:r>
              <a:rPr lang="en-GB" sz="1400" dirty="0" err="1">
                <a:solidFill>
                  <a:srgbClr val="9CDCFE"/>
                </a:solidFill>
                <a:latin typeface="Menlo" panose="020B0609030804020204" pitchFamily="49" charset="0"/>
              </a:rPr>
              <a:t>inMaintenance</a:t>
            </a:r>
            <a:r>
              <a:rPr lang="en-GB" sz="1400" dirty="0">
                <a:solidFill>
                  <a:srgbClr val="D4D4D4"/>
                </a:solidFill>
                <a:latin typeface="Menlo" panose="020B0609030804020204" pitchFamily="49" charset="0"/>
              </a:rPr>
              <a:t>;</a:t>
            </a:r>
          </a:p>
        </p:txBody>
      </p:sp>
      <p:pic>
        <p:nvPicPr>
          <p:cNvPr id="17" name="Picture 16">
            <a:extLst>
              <a:ext uri="{FF2B5EF4-FFF2-40B4-BE49-F238E27FC236}">
                <a16:creationId xmlns:a16="http://schemas.microsoft.com/office/drawing/2014/main" id="{7B226D54-836C-1043-8BEC-A5C13BF82570}"/>
              </a:ext>
            </a:extLst>
          </p:cNvPr>
          <p:cNvPicPr>
            <a:picLocks noChangeAspect="1"/>
          </p:cNvPicPr>
          <p:nvPr/>
        </p:nvPicPr>
        <p:blipFill>
          <a:blip r:embed="rId8"/>
          <a:stretch>
            <a:fillRect/>
          </a:stretch>
        </p:blipFill>
        <p:spPr>
          <a:xfrm>
            <a:off x="6718300" y="4610933"/>
            <a:ext cx="4864100" cy="1638300"/>
          </a:xfrm>
          <a:prstGeom prst="rect">
            <a:avLst/>
          </a:prstGeom>
        </p:spPr>
      </p:pic>
      <p:sp>
        <p:nvSpPr>
          <p:cNvPr id="20" name="Rectangle 19">
            <a:extLst>
              <a:ext uri="{FF2B5EF4-FFF2-40B4-BE49-F238E27FC236}">
                <a16:creationId xmlns:a16="http://schemas.microsoft.com/office/drawing/2014/main" id="{93497D96-A463-2A46-9BB7-755E5504E7C7}"/>
              </a:ext>
            </a:extLst>
          </p:cNvPr>
          <p:cNvSpPr/>
          <p:nvPr/>
        </p:nvSpPr>
        <p:spPr>
          <a:xfrm>
            <a:off x="343304" y="5156098"/>
            <a:ext cx="5374558" cy="6463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dirty="0" err="1"/>
              <a:t>config_ordinal</a:t>
            </a:r>
            <a:r>
              <a:rPr lang="en-GB" dirty="0"/>
              <a:t>=100 </a:t>
            </a:r>
          </a:p>
          <a:p>
            <a:r>
              <a:rPr lang="en-GB" dirty="0" err="1"/>
              <a:t>io_openliberty_guides_inventory_inMaintenance</a:t>
            </a:r>
            <a:r>
              <a:rPr lang="en-GB" dirty="0"/>
              <a:t>=false</a:t>
            </a:r>
            <a:endParaRPr lang="en-US" dirty="0"/>
          </a:p>
        </p:txBody>
      </p:sp>
      <p:cxnSp>
        <p:nvCxnSpPr>
          <p:cNvPr id="22" name="Elbow Connector 21">
            <a:extLst>
              <a:ext uri="{FF2B5EF4-FFF2-40B4-BE49-F238E27FC236}">
                <a16:creationId xmlns:a16="http://schemas.microsoft.com/office/drawing/2014/main" id="{3385F275-9AB0-E84C-909F-602A5EA71A07}"/>
              </a:ext>
            </a:extLst>
          </p:cNvPr>
          <p:cNvCxnSpPr>
            <a:cxnSpLocks/>
          </p:cNvCxnSpPr>
          <p:nvPr/>
        </p:nvCxnSpPr>
        <p:spPr>
          <a:xfrm>
            <a:off x="5717864" y="5479263"/>
            <a:ext cx="1910157" cy="15039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0910676C-CD66-3745-8C32-3F0C7B7DFBEA}"/>
              </a:ext>
            </a:extLst>
          </p:cNvPr>
          <p:cNvSpPr/>
          <p:nvPr/>
        </p:nvSpPr>
        <p:spPr>
          <a:xfrm>
            <a:off x="6176600" y="3318543"/>
            <a:ext cx="5598786" cy="11016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dirty="0"/>
              <a:t>{ </a:t>
            </a:r>
          </a:p>
          <a:p>
            <a:r>
              <a:rPr lang="en-GB" dirty="0"/>
              <a:t>"config_ordinal":150, </a:t>
            </a:r>
          </a:p>
          <a:p>
            <a:r>
              <a:rPr lang="en-GB" dirty="0"/>
              <a:t>"io_openliberty_guides_inventory_</a:t>
            </a:r>
            <a:r>
              <a:rPr lang="en-GB" dirty="0" err="1"/>
              <a:t>inMaintenance</a:t>
            </a:r>
            <a:r>
              <a:rPr lang="en-GB" dirty="0"/>
              <a:t>":true</a:t>
            </a:r>
          </a:p>
          <a:p>
            <a:r>
              <a:rPr lang="en-GB" dirty="0"/>
              <a:t>}</a:t>
            </a:r>
            <a:endParaRPr lang="en-US" dirty="0"/>
          </a:p>
        </p:txBody>
      </p:sp>
      <p:cxnSp>
        <p:nvCxnSpPr>
          <p:cNvPr id="45" name="Elbow Connector 44">
            <a:extLst>
              <a:ext uri="{FF2B5EF4-FFF2-40B4-BE49-F238E27FC236}">
                <a16:creationId xmlns:a16="http://schemas.microsoft.com/office/drawing/2014/main" id="{5254820F-1C8D-1548-8972-2D3DD395A683}"/>
              </a:ext>
            </a:extLst>
          </p:cNvPr>
          <p:cNvCxnSpPr>
            <a:cxnSpLocks/>
          </p:cNvCxnSpPr>
          <p:nvPr/>
        </p:nvCxnSpPr>
        <p:spPr>
          <a:xfrm rot="16200000" flipH="1">
            <a:off x="7849631" y="4788162"/>
            <a:ext cx="735872"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30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3</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Microservice Observability</a:t>
            </a:r>
          </a:p>
        </p:txBody>
      </p:sp>
    </p:spTree>
    <p:extLst>
      <p:ext uri="{BB962C8B-B14F-4D97-AF65-F5344CB8AC3E}">
        <p14:creationId xmlns:p14="http://schemas.microsoft.com/office/powerpoint/2010/main" val="177614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Eclipse </a:t>
            </a:r>
            <a:r>
              <a:rPr lang="en" sz="4800" dirty="0" err="1"/>
              <a:t>MicroProfile</a:t>
            </a:r>
            <a:endParaRPr sz="4800" dirty="0"/>
          </a:p>
        </p:txBody>
      </p:sp>
      <p:sp>
        <p:nvSpPr>
          <p:cNvPr id="248" name="Shape 248"/>
          <p:cNvSpPr txBox="1"/>
          <p:nvPr/>
        </p:nvSpPr>
        <p:spPr>
          <a:xfrm>
            <a:off x="5286651" y="23743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 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3661051" y="2382528"/>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6912251" y="2382528"/>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Tracing</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sp>
        <p:nvSpPr>
          <p:cNvPr id="28" name="Shape 242">
            <a:extLst>
              <a:ext uri="{FF2B5EF4-FFF2-40B4-BE49-F238E27FC236}">
                <a16:creationId xmlns:a16="http://schemas.microsoft.com/office/drawing/2014/main" id="{3E6BCE43-803B-BB48-9713-31BAFAB358E5}"/>
              </a:ext>
            </a:extLst>
          </p:cNvPr>
          <p:cNvSpPr txBox="1"/>
          <p:nvPr/>
        </p:nvSpPr>
        <p:spPr>
          <a:xfrm>
            <a:off x="1789124" y="4044227"/>
            <a:ext cx="15604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9" name="Shape 243">
            <a:extLst>
              <a:ext uri="{FF2B5EF4-FFF2-40B4-BE49-F238E27FC236}">
                <a16:creationId xmlns:a16="http://schemas.microsoft.com/office/drawing/2014/main" id="{F85D368D-983A-B54F-8AF1-6C78773E2966}"/>
              </a:ext>
            </a:extLst>
          </p:cNvPr>
          <p:cNvSpPr txBox="1"/>
          <p:nvPr/>
        </p:nvSpPr>
        <p:spPr>
          <a:xfrm>
            <a:off x="6687677"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30" name="Shape 244">
            <a:extLst>
              <a:ext uri="{FF2B5EF4-FFF2-40B4-BE49-F238E27FC236}">
                <a16:creationId xmlns:a16="http://schemas.microsoft.com/office/drawing/2014/main" id="{50AF38D9-2C54-3248-9DDB-25AC1D9EC935}"/>
              </a:ext>
            </a:extLst>
          </p:cNvPr>
          <p:cNvSpPr txBox="1"/>
          <p:nvPr/>
        </p:nvSpPr>
        <p:spPr>
          <a:xfrm>
            <a:off x="5062426"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31" name="Shape 245">
            <a:extLst>
              <a:ext uri="{FF2B5EF4-FFF2-40B4-BE49-F238E27FC236}">
                <a16:creationId xmlns:a16="http://schemas.microsoft.com/office/drawing/2014/main" id="{90477B40-F948-5F4B-A096-B8DD08D50BF9}"/>
              </a:ext>
            </a:extLst>
          </p:cNvPr>
          <p:cNvSpPr txBox="1"/>
          <p:nvPr/>
        </p:nvSpPr>
        <p:spPr>
          <a:xfrm>
            <a:off x="7681051" y="3209437"/>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32" name="Shape 246">
            <a:extLst>
              <a:ext uri="{FF2B5EF4-FFF2-40B4-BE49-F238E27FC236}">
                <a16:creationId xmlns:a16="http://schemas.microsoft.com/office/drawing/2014/main" id="{F611C9A0-3C61-6D4C-BD7F-0D7F3AEE07E3}"/>
              </a:ext>
            </a:extLst>
          </p:cNvPr>
          <p:cNvSpPr txBox="1"/>
          <p:nvPr/>
        </p:nvSpPr>
        <p:spPr>
          <a:xfrm>
            <a:off x="6051512" y="3224892"/>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Fault</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Tolerance</a:t>
            </a:r>
            <a:endParaRPr sz="1600" dirty="0">
              <a:solidFill>
                <a:srgbClr val="FFFFFF"/>
              </a:solidFill>
              <a:latin typeface="Proxima Nova"/>
              <a:ea typeface="Proxima Nova"/>
              <a:cs typeface="Proxima Nova"/>
              <a:sym typeface="Proxima Nova"/>
            </a:endParaRPr>
          </a:p>
        </p:txBody>
      </p:sp>
      <p:sp>
        <p:nvSpPr>
          <p:cNvPr id="33" name="Shape 247">
            <a:extLst>
              <a:ext uri="{FF2B5EF4-FFF2-40B4-BE49-F238E27FC236}">
                <a16:creationId xmlns:a16="http://schemas.microsoft.com/office/drawing/2014/main" id="{82FEF3DB-B995-6F4E-BFF9-B774B19E143D}"/>
              </a:ext>
            </a:extLst>
          </p:cNvPr>
          <p:cNvSpPr txBox="1"/>
          <p:nvPr/>
        </p:nvSpPr>
        <p:spPr>
          <a:xfrm>
            <a:off x="4445349" y="3209437"/>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Propagation </a:t>
            </a:r>
            <a:endParaRPr sz="1600" dirty="0">
              <a:solidFill>
                <a:srgbClr val="FFFFFF"/>
              </a:solidFill>
              <a:latin typeface="Proxima Nova"/>
              <a:ea typeface="Proxima Nova"/>
              <a:cs typeface="Proxima Nova"/>
              <a:sym typeface="Proxima Nova"/>
            </a:endParaRPr>
          </a:p>
        </p:txBody>
      </p:sp>
      <p:sp>
        <p:nvSpPr>
          <p:cNvPr id="34" name="Shape 251">
            <a:extLst>
              <a:ext uri="{FF2B5EF4-FFF2-40B4-BE49-F238E27FC236}">
                <a16:creationId xmlns:a16="http://schemas.microsoft.com/office/drawing/2014/main" id="{586BD172-48D9-8A49-AF38-D49C5E8115D1}"/>
              </a:ext>
            </a:extLst>
          </p:cNvPr>
          <p:cNvSpPr txBox="1"/>
          <p:nvPr/>
        </p:nvSpPr>
        <p:spPr>
          <a:xfrm>
            <a:off x="2805299" y="3209437"/>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35" name="Shape 258">
            <a:extLst>
              <a:ext uri="{FF2B5EF4-FFF2-40B4-BE49-F238E27FC236}">
                <a16:creationId xmlns:a16="http://schemas.microsoft.com/office/drawing/2014/main" id="{19114A37-07DE-7444-92D6-4E692E90D36D}"/>
              </a:ext>
            </a:extLst>
          </p:cNvPr>
          <p:cNvSpPr txBox="1"/>
          <p:nvPr/>
        </p:nvSpPr>
        <p:spPr>
          <a:xfrm>
            <a:off x="3437175" y="4050216"/>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36" name="Shape 243">
            <a:extLst>
              <a:ext uri="{FF2B5EF4-FFF2-40B4-BE49-F238E27FC236}">
                <a16:creationId xmlns:a16="http://schemas.microsoft.com/office/drawing/2014/main" id="{9A48DB94-1BBA-8F43-AC5C-8FEF804BD156}"/>
              </a:ext>
            </a:extLst>
          </p:cNvPr>
          <p:cNvSpPr txBox="1"/>
          <p:nvPr/>
        </p:nvSpPr>
        <p:spPr>
          <a:xfrm>
            <a:off x="8303597" y="404422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19" name="Picture 2" descr="Related image">
            <a:extLst>
              <a:ext uri="{FF2B5EF4-FFF2-40B4-BE49-F238E27FC236}">
                <a16:creationId xmlns:a16="http://schemas.microsoft.com/office/drawing/2014/main" id="{3749250A-24F3-4707-AF60-1BA899EB7E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9356" y="1891192"/>
            <a:ext cx="1524052" cy="13219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a:extLst>
              <a:ext uri="{FF2B5EF4-FFF2-40B4-BE49-F238E27FC236}">
                <a16:creationId xmlns:a16="http://schemas.microsoft.com/office/drawing/2014/main" id="{9156EB98-B72E-4FE5-B4F0-CE65B8BC76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0764" y="3213094"/>
            <a:ext cx="2041236" cy="1530926"/>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238">
            <a:extLst>
              <a:ext uri="{FF2B5EF4-FFF2-40B4-BE49-F238E27FC236}">
                <a16:creationId xmlns:a16="http://schemas.microsoft.com/office/drawing/2014/main" id="{502B52C0-F931-4EC5-82D1-1D8CEE9F89BA}"/>
              </a:ext>
            </a:extLst>
          </p:cNvPr>
          <p:cNvSpPr txBox="1">
            <a:spLocks/>
          </p:cNvSpPr>
          <p:nvPr/>
        </p:nvSpPr>
        <p:spPr>
          <a:xfrm>
            <a:off x="5464790" y="1261741"/>
            <a:ext cx="3882377" cy="503903"/>
          </a:xfrm>
          <a:prstGeom prst="rect">
            <a:avLst/>
          </a:prstGeom>
        </p:spPr>
        <p:txBody>
          <a:bodyPr spcFirstLastPara="1" vert="horz" wrap="square" lIns="121900" tIns="121900" rIns="121900" bIns="121900" rtlCol="0" anchor="t" anchorCtr="0">
            <a:noAutofit/>
          </a:bodyPr>
          <a:lstStyle>
            <a:lvl1pPr marL="0" marR="0" indent="0" algn="l" defTabSz="609585" rtl="0" eaLnBrk="1" fontAlgn="auto" latinLnBrk="0" hangingPunct="1">
              <a:lnSpc>
                <a:spcPct val="100000"/>
              </a:lnSpc>
              <a:spcBef>
                <a:spcPct val="0"/>
              </a:spcBef>
              <a:spcAft>
                <a:spcPts val="0"/>
              </a:spcAft>
              <a:buClrTx/>
              <a:buSzTx/>
              <a:buFontTx/>
              <a:buNone/>
              <a:tabLst/>
              <a:defRPr sz="4400" b="0" i="0" kern="1200">
                <a:solidFill>
                  <a:srgbClr val="4A567D"/>
                </a:solidFill>
                <a:latin typeface="Trebuchet MS" panose="020B0703020202090204" pitchFamily="34" charset="0"/>
                <a:ea typeface="+mj-ea"/>
                <a:cs typeface="+mj-cs"/>
              </a:defRPr>
            </a:lvl1pPr>
          </a:lstStyle>
          <a:p>
            <a:pPr>
              <a:spcBef>
                <a:spcPts val="0"/>
              </a:spcBef>
            </a:pPr>
            <a:r>
              <a:rPr lang="en-GB" sz="2400" dirty="0"/>
              <a:t>With Watson and </a:t>
            </a:r>
            <a:r>
              <a:rPr lang="en-GB" sz="2400" dirty="0" err="1"/>
              <a:t>Cloudant</a:t>
            </a:r>
            <a:endParaRPr lang="en-GB" sz="2400" dirty="0"/>
          </a:p>
        </p:txBody>
      </p:sp>
    </p:spTree>
    <p:extLst>
      <p:ext uri="{BB962C8B-B14F-4D97-AF65-F5344CB8AC3E}">
        <p14:creationId xmlns:p14="http://schemas.microsoft.com/office/powerpoint/2010/main" val="37426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500"/>
                                        <p:tgtEl>
                                          <p:spTgt spid="2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5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525379" y="46922"/>
            <a:ext cx="10972800" cy="1143000"/>
          </a:xfrm>
        </p:spPr>
        <p:txBody>
          <a:bodyPr/>
          <a:lstStyle/>
          <a:p>
            <a:r>
              <a:rPr lang="en-US" dirty="0" err="1"/>
              <a:t>MicroProfile</a:t>
            </a:r>
            <a:r>
              <a:rPr lang="en-US" dirty="0"/>
              <a:t> Health</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664629" y="1464251"/>
            <a:ext cx="2191179"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6519679" y="1473702"/>
            <a:ext cx="2191180"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a:off x="2855808" y="2471979"/>
            <a:ext cx="3287941" cy="6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244796" y="2065974"/>
            <a:ext cx="792367" cy="705558"/>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6143749" y="2184060"/>
            <a:ext cx="587878" cy="587878"/>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764591" y="1209162"/>
            <a:ext cx="587878" cy="58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1908675" y="1209162"/>
            <a:ext cx="587878" cy="58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7764591" y="3140172"/>
            <a:ext cx="587878" cy="533240"/>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1902329" y="3140171"/>
            <a:ext cx="587878" cy="533240"/>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7"/>
          <a:stretch>
            <a:fillRect/>
          </a:stretch>
        </p:blipFill>
        <p:spPr>
          <a:xfrm>
            <a:off x="5234488" y="2533593"/>
            <a:ext cx="654321" cy="654321"/>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901698" y="1896415"/>
            <a:ext cx="662191" cy="822697"/>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6766145" y="1896415"/>
            <a:ext cx="662191" cy="822697"/>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8"/>
          <a:stretch>
            <a:fillRect/>
          </a:stretch>
        </p:blipFill>
        <p:spPr>
          <a:xfrm>
            <a:off x="2440729" y="2184060"/>
            <a:ext cx="587878" cy="516690"/>
          </a:xfrm>
          <a:prstGeom prst="rect">
            <a:avLst/>
          </a:prstGeom>
        </p:spPr>
      </p:pic>
      <p:sp>
        <p:nvSpPr>
          <p:cNvPr id="3" name="Rectangle 2">
            <a:extLst>
              <a:ext uri="{FF2B5EF4-FFF2-40B4-BE49-F238E27FC236}">
                <a16:creationId xmlns:a16="http://schemas.microsoft.com/office/drawing/2014/main" id="{502722D9-41C1-CA46-8792-7D75F5DD2900}"/>
              </a:ext>
            </a:extLst>
          </p:cNvPr>
          <p:cNvSpPr/>
          <p:nvPr/>
        </p:nvSpPr>
        <p:spPr>
          <a:xfrm>
            <a:off x="720399" y="3613443"/>
            <a:ext cx="5943713" cy="2554545"/>
          </a:xfrm>
          <a:prstGeom prst="rect">
            <a:avLst/>
          </a:prstGeom>
          <a:solidFill>
            <a:schemeClr val="tx1"/>
          </a:solidFill>
        </p:spPr>
        <p:txBody>
          <a:bodyPr wrap="square">
            <a:spAutoFit/>
          </a:bodyPr>
          <a:lstStyle/>
          <a:p>
            <a:r>
              <a:rPr lang="en-GB" sz="1000" dirty="0">
                <a:solidFill>
                  <a:srgbClr val="4EC9B0"/>
                </a:solidFill>
                <a:latin typeface="Menlo" panose="020B0609030804020204" pitchFamily="49" charset="0"/>
              </a:rPr>
              <a:t>@Health</a:t>
            </a:r>
            <a:endParaRPr lang="en-GB" sz="1000" dirty="0">
              <a:solidFill>
                <a:srgbClr val="D4D4D4"/>
              </a:solidFill>
              <a:latin typeface="Menlo" panose="020B0609030804020204" pitchFamily="49" charset="0"/>
            </a:endParaRPr>
          </a:p>
          <a:p>
            <a:r>
              <a:rPr lang="en-GB" sz="1000" dirty="0">
                <a:solidFill>
                  <a:srgbClr val="4EC9B0"/>
                </a:solidFill>
                <a:latin typeface="Menlo" panose="020B0609030804020204" pitchFamily="49" charset="0"/>
              </a:rPr>
              <a:t>@</a:t>
            </a:r>
            <a:r>
              <a:rPr lang="en-GB" sz="1000" dirty="0" err="1">
                <a:solidFill>
                  <a:srgbClr val="4EC9B0"/>
                </a:solidFill>
                <a:latin typeface="Menlo" panose="020B0609030804020204" pitchFamily="49" charset="0"/>
              </a:rPr>
              <a:t>ApplicationScoped</a:t>
            </a:r>
            <a:endParaRPr lang="en-GB" sz="1000" dirty="0">
              <a:solidFill>
                <a:srgbClr val="D4D4D4"/>
              </a:solidFill>
              <a:latin typeface="Menlo" panose="020B0609030804020204" pitchFamily="49" charset="0"/>
            </a:endParaRPr>
          </a:p>
          <a:p>
            <a:r>
              <a:rPr lang="en-GB" sz="1000" dirty="0">
                <a:solidFill>
                  <a:srgbClr val="569CD6"/>
                </a:solidFill>
                <a:latin typeface="Menlo" panose="020B0609030804020204" pitchFamily="49" charset="0"/>
              </a:rPr>
              <a:t>public</a:t>
            </a:r>
            <a:r>
              <a:rPr lang="en-GB" sz="1000" dirty="0">
                <a:solidFill>
                  <a:srgbClr val="D4D4D4"/>
                </a:solidFill>
                <a:latin typeface="Menlo" panose="020B0609030804020204" pitchFamily="49" charset="0"/>
              </a:rPr>
              <a:t> </a:t>
            </a:r>
            <a:r>
              <a:rPr lang="en-GB" sz="1000" dirty="0">
                <a:solidFill>
                  <a:srgbClr val="569CD6"/>
                </a:solidFill>
                <a:latin typeface="Menlo" panose="020B0609030804020204" pitchFamily="49" charset="0"/>
              </a:rPr>
              <a:t>class</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InventoryResource</a:t>
            </a:r>
            <a:r>
              <a:rPr lang="en-GB" sz="1000" dirty="0">
                <a:solidFill>
                  <a:srgbClr val="D4D4D4"/>
                </a:solidFill>
                <a:latin typeface="Menlo" panose="020B0609030804020204" pitchFamily="49" charset="0"/>
              </a:rPr>
              <a:t> </a:t>
            </a:r>
            <a:r>
              <a:rPr lang="en-GB" sz="1000" dirty="0">
                <a:solidFill>
                  <a:srgbClr val="569CD6"/>
                </a:solidFill>
                <a:latin typeface="Menlo" panose="020B0609030804020204" pitchFamily="49" charset="0"/>
              </a:rPr>
              <a:t>implements</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HealthCheck</a:t>
            </a:r>
            <a:r>
              <a:rPr lang="en-GB" sz="1000" dirty="0">
                <a:solidFill>
                  <a:srgbClr val="D4D4D4"/>
                </a:solidFill>
                <a:latin typeface="Menlo" panose="020B0609030804020204" pitchFamily="49" charset="0"/>
              </a:rPr>
              <a:t> {</a:t>
            </a:r>
          </a:p>
          <a:p>
            <a:r>
              <a:rPr lang="en-GB" sz="1000" dirty="0">
                <a:solidFill>
                  <a:srgbClr val="D4D4D4"/>
                </a:solidFill>
                <a:latin typeface="Menlo" panose="020B0609030804020204" pitchFamily="49" charset="0"/>
              </a:rPr>
              <a:t>  ...</a:t>
            </a:r>
            <a:br>
              <a:rPr lang="en-GB" sz="1000" dirty="0">
                <a:solidFill>
                  <a:srgbClr val="D4D4D4"/>
                </a:solidFill>
                <a:latin typeface="Menlo" panose="020B0609030804020204" pitchFamily="49" charset="0"/>
              </a:rPr>
            </a:br>
            <a:r>
              <a:rPr lang="en-GB" sz="1000" dirty="0">
                <a:solidFill>
                  <a:srgbClr val="D4D4D4"/>
                </a:solidFill>
                <a:latin typeface="Menlo" panose="020B0609030804020204" pitchFamily="49" charset="0"/>
              </a:rPr>
              <a:t>  </a:t>
            </a:r>
            <a:r>
              <a:rPr lang="en-GB" sz="1000" dirty="0">
                <a:solidFill>
                  <a:srgbClr val="569CD6"/>
                </a:solidFill>
                <a:latin typeface="Menlo" panose="020B0609030804020204" pitchFamily="49" charset="0"/>
              </a:rPr>
              <a:t>public</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boolean</a:t>
            </a:r>
            <a:r>
              <a:rPr lang="en-GB" sz="1000" dirty="0">
                <a:solidFill>
                  <a:srgbClr val="D4D4D4"/>
                </a:solidFill>
                <a:latin typeface="Menlo" panose="020B0609030804020204" pitchFamily="49" charset="0"/>
              </a:rPr>
              <a:t> </a:t>
            </a:r>
            <a:r>
              <a:rPr lang="en-GB" sz="1000" dirty="0" err="1">
                <a:solidFill>
                  <a:srgbClr val="DCDCAA"/>
                </a:solidFill>
                <a:latin typeface="Menlo" panose="020B0609030804020204" pitchFamily="49" charset="0"/>
              </a:rPr>
              <a:t>isHealthy</a:t>
            </a:r>
            <a:r>
              <a:rPr lang="en-GB" sz="1000" dirty="0">
                <a:solidFill>
                  <a:srgbClr val="D4D4D4"/>
                </a:solidFill>
                <a:latin typeface="Menlo" panose="020B0609030804020204" pitchFamily="49" charset="0"/>
              </a:rPr>
              <a:t>() {...}</a:t>
            </a:r>
          </a:p>
          <a:p>
            <a:br>
              <a:rPr lang="en-GB" sz="1000" dirty="0">
                <a:solidFill>
                  <a:srgbClr val="D4D4D4"/>
                </a:solidFill>
                <a:latin typeface="Menlo" panose="020B0609030804020204" pitchFamily="49" charset="0"/>
              </a:rPr>
            </a:br>
            <a:r>
              <a:rPr lang="en-GB" sz="1000" dirty="0">
                <a:solidFill>
                  <a:srgbClr val="D4D4D4"/>
                </a:solidFill>
                <a:latin typeface="Menlo" panose="020B0609030804020204" pitchFamily="49" charset="0"/>
              </a:rPr>
              <a:t>  </a:t>
            </a:r>
            <a:r>
              <a:rPr lang="en-GB" sz="1000" dirty="0">
                <a:solidFill>
                  <a:srgbClr val="4EC9B0"/>
                </a:solidFill>
                <a:latin typeface="Menlo" panose="020B0609030804020204" pitchFamily="49" charset="0"/>
              </a:rPr>
              <a:t>@Override</a:t>
            </a:r>
            <a:endParaRPr lang="en-GB" sz="1000" dirty="0">
              <a:solidFill>
                <a:srgbClr val="D4D4D4"/>
              </a:solidFill>
              <a:latin typeface="Menlo" panose="020B0609030804020204" pitchFamily="49" charset="0"/>
            </a:endParaRPr>
          </a:p>
          <a:p>
            <a:r>
              <a:rPr lang="en-GB" sz="1000" dirty="0">
                <a:solidFill>
                  <a:srgbClr val="569CD6"/>
                </a:solidFill>
                <a:latin typeface="Menlo" panose="020B0609030804020204" pitchFamily="49" charset="0"/>
              </a:rPr>
              <a:t>  public</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HealthCheckResponse</a:t>
            </a:r>
            <a:r>
              <a:rPr lang="en-GB" sz="1000" dirty="0">
                <a:solidFill>
                  <a:srgbClr val="D4D4D4"/>
                </a:solidFill>
                <a:latin typeface="Menlo" panose="020B0609030804020204" pitchFamily="49" charset="0"/>
              </a:rPr>
              <a:t> </a:t>
            </a:r>
            <a:r>
              <a:rPr lang="en-GB" sz="1000" dirty="0">
                <a:solidFill>
                  <a:srgbClr val="DCDCAA"/>
                </a:solidFill>
                <a:latin typeface="Menlo" panose="020B0609030804020204" pitchFamily="49" charset="0"/>
              </a:rPr>
              <a:t>call</a:t>
            </a:r>
            <a:r>
              <a:rPr lang="en-GB" sz="1000" dirty="0">
                <a:solidFill>
                  <a:srgbClr val="D4D4D4"/>
                </a:solidFill>
                <a:latin typeface="Menlo" panose="020B0609030804020204" pitchFamily="49" charset="0"/>
              </a:rPr>
              <a:t>() {</a:t>
            </a:r>
          </a:p>
          <a:p>
            <a:r>
              <a:rPr lang="en-GB" sz="1000" dirty="0">
                <a:solidFill>
                  <a:srgbClr val="C586C0"/>
                </a:solidFill>
                <a:latin typeface="Menlo" panose="020B0609030804020204" pitchFamily="49" charset="0"/>
              </a:rPr>
              <a:t>    if</a:t>
            </a:r>
            <a:r>
              <a:rPr lang="en-GB" sz="1000" dirty="0">
                <a:solidFill>
                  <a:srgbClr val="D4D4D4"/>
                </a:solidFill>
                <a:latin typeface="Menlo" panose="020B0609030804020204" pitchFamily="49" charset="0"/>
              </a:rPr>
              <a:t> (!</a:t>
            </a:r>
            <a:r>
              <a:rPr lang="en-GB" sz="1000" dirty="0" err="1">
                <a:solidFill>
                  <a:srgbClr val="DCDCAA"/>
                </a:solidFill>
                <a:latin typeface="Menlo" panose="020B0609030804020204" pitchFamily="49" charset="0"/>
              </a:rPr>
              <a:t>isHealthy</a:t>
            </a:r>
            <a:r>
              <a:rPr lang="en-GB" sz="1000" dirty="0">
                <a:solidFill>
                  <a:srgbClr val="D4D4D4"/>
                </a:solidFill>
                <a:latin typeface="Menlo" panose="020B0609030804020204" pitchFamily="49" charset="0"/>
              </a:rPr>
              <a:t>()) {</a:t>
            </a:r>
          </a:p>
          <a:p>
            <a:r>
              <a:rPr lang="en-GB" sz="1000" dirty="0">
                <a:solidFill>
                  <a:srgbClr val="C586C0"/>
                </a:solidFill>
                <a:latin typeface="Menlo" panose="020B0609030804020204" pitchFamily="49" charset="0"/>
              </a:rPr>
              <a:t>      return</a:t>
            </a:r>
            <a:r>
              <a:rPr lang="en-GB" sz="1000" dirty="0">
                <a:solidFill>
                  <a:srgbClr val="D4D4D4"/>
                </a:solidFill>
                <a:latin typeface="Menlo" panose="020B0609030804020204" pitchFamily="49" charset="0"/>
              </a:rPr>
              <a:t> </a:t>
            </a:r>
            <a:r>
              <a:rPr lang="en-GB" sz="1000" dirty="0" err="1">
                <a:solidFill>
                  <a:srgbClr val="9CDCFE"/>
                </a:solidFill>
                <a:latin typeface="Menlo" panose="020B0609030804020204" pitchFamily="49" charset="0"/>
              </a:rPr>
              <a:t>HealthCheckResponse</a:t>
            </a:r>
            <a:r>
              <a:rPr lang="en-GB" sz="1000" dirty="0" err="1">
                <a:solidFill>
                  <a:srgbClr val="D4D4D4"/>
                </a:solidFill>
                <a:latin typeface="Menlo" panose="020B0609030804020204" pitchFamily="49" charset="0"/>
              </a:rPr>
              <a:t>.</a:t>
            </a:r>
            <a:r>
              <a:rPr lang="en-GB" sz="1000" dirty="0" err="1">
                <a:solidFill>
                  <a:srgbClr val="DCDCAA"/>
                </a:solidFill>
                <a:latin typeface="Menlo" panose="020B0609030804020204" pitchFamily="49" charset="0"/>
              </a:rPr>
              <a:t>named</a:t>
            </a:r>
            <a:r>
              <a:rPr lang="en-GB" sz="1000" dirty="0">
                <a:solidFill>
                  <a:srgbClr val="D4D4D4"/>
                </a:solidFill>
                <a:latin typeface="Menlo" panose="020B0609030804020204" pitchFamily="49" charset="0"/>
              </a:rPr>
              <a:t>(</a:t>
            </a:r>
            <a:r>
              <a:rPr lang="en-GB" sz="1000" dirty="0">
                <a:solidFill>
                  <a:srgbClr val="569CD6"/>
                </a:solidFill>
                <a:latin typeface="Menlo" panose="020B0609030804020204" pitchFamily="49" charset="0"/>
              </a:rPr>
              <a:t>“</a:t>
            </a:r>
            <a:r>
              <a:rPr lang="en-GB" sz="1000" dirty="0" err="1">
                <a:solidFill>
                  <a:srgbClr val="569CD6"/>
                </a:solidFill>
                <a:latin typeface="Menlo" panose="020B0609030804020204" pitchFamily="49" charset="0"/>
              </a:rPr>
              <a:t>InventoryResource</a:t>
            </a:r>
            <a:r>
              <a:rPr lang="en-GB" sz="1000" dirty="0">
                <a:solidFill>
                  <a:srgbClr val="569CD6"/>
                </a:solidFill>
                <a:latin typeface="Menlo" panose="020B0609030804020204" pitchFamily="49" charset="0"/>
              </a:rPr>
              <a:t>”</a:t>
            </a:r>
            <a:r>
              <a:rPr lang="en-GB" sz="1000" dirty="0">
                <a:solidFill>
                  <a:srgbClr val="D4D4D4"/>
                </a:solidFill>
                <a:latin typeface="Menlo" panose="020B0609030804020204" pitchFamily="49" charset="0"/>
              </a:rPr>
              <a:t>).</a:t>
            </a:r>
            <a:r>
              <a:rPr lang="en-GB" sz="1000" dirty="0" err="1">
                <a:solidFill>
                  <a:srgbClr val="D4D4D4"/>
                </a:solidFill>
                <a:latin typeface="Menlo" panose="020B0609030804020204" pitchFamily="49" charset="0"/>
              </a:rPr>
              <a:t>withData</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down</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build</a:t>
            </a:r>
            <a:r>
              <a:rPr lang="en-GB" sz="1000" dirty="0">
                <a:solidFill>
                  <a:srgbClr val="D4D4D4"/>
                </a:solidFill>
                <a:latin typeface="Menlo" panose="020B0609030804020204" pitchFamily="49" charset="0"/>
              </a:rPr>
              <a:t>();</a:t>
            </a:r>
          </a:p>
          <a:p>
            <a:r>
              <a:rPr lang="en-GB" sz="1000" dirty="0">
                <a:solidFill>
                  <a:srgbClr val="D4D4D4"/>
                </a:solidFill>
                <a:latin typeface="Menlo" panose="020B0609030804020204" pitchFamily="49" charset="0"/>
              </a:rPr>
              <a:t>    }</a:t>
            </a:r>
          </a:p>
          <a:p>
            <a:r>
              <a:rPr lang="en-GB" sz="1000" dirty="0">
                <a:solidFill>
                  <a:srgbClr val="C586C0"/>
                </a:solidFill>
                <a:latin typeface="Menlo" panose="020B0609030804020204" pitchFamily="49" charset="0"/>
              </a:rPr>
              <a:t>    return</a:t>
            </a:r>
            <a:r>
              <a:rPr lang="en-GB" sz="1000" dirty="0">
                <a:solidFill>
                  <a:srgbClr val="D4D4D4"/>
                </a:solidFill>
                <a:latin typeface="Menlo" panose="020B0609030804020204" pitchFamily="49" charset="0"/>
              </a:rPr>
              <a:t> </a:t>
            </a:r>
            <a:r>
              <a:rPr lang="en-GB" sz="1000" dirty="0" err="1">
                <a:solidFill>
                  <a:srgbClr val="9CDCFE"/>
                </a:solidFill>
                <a:latin typeface="Menlo" panose="020B0609030804020204" pitchFamily="49" charset="0"/>
              </a:rPr>
              <a:t>HealthCheckResponse</a:t>
            </a:r>
            <a:r>
              <a:rPr lang="en-GB" sz="1000" dirty="0" err="1">
                <a:solidFill>
                  <a:srgbClr val="D4D4D4"/>
                </a:solidFill>
                <a:latin typeface="Menlo" panose="020B0609030804020204" pitchFamily="49" charset="0"/>
              </a:rPr>
              <a:t>.</a:t>
            </a:r>
            <a:r>
              <a:rPr lang="en-GB" sz="1000" dirty="0" err="1">
                <a:solidFill>
                  <a:srgbClr val="DCDCAA"/>
                </a:solidFill>
                <a:latin typeface="Menlo" panose="020B0609030804020204" pitchFamily="49" charset="0"/>
              </a:rPr>
              <a:t>named</a:t>
            </a:r>
            <a:r>
              <a:rPr lang="en-GB" sz="1000" dirty="0">
                <a:solidFill>
                  <a:srgbClr val="D4D4D4"/>
                </a:solidFill>
                <a:latin typeface="Menlo" panose="020B0609030804020204" pitchFamily="49" charset="0"/>
              </a:rPr>
              <a:t>(</a:t>
            </a:r>
            <a:r>
              <a:rPr lang="en-GB" sz="1000" dirty="0">
                <a:solidFill>
                  <a:srgbClr val="569CD6"/>
                </a:solidFill>
                <a:latin typeface="Menlo" panose="020B0609030804020204" pitchFamily="49" charset="0"/>
              </a:rPr>
              <a:t>“</a:t>
            </a:r>
            <a:r>
              <a:rPr lang="en-GB" sz="1000" dirty="0" err="1">
                <a:solidFill>
                  <a:srgbClr val="569CD6"/>
                </a:solidFill>
                <a:latin typeface="Menlo" panose="020B0609030804020204" pitchFamily="49" charset="0"/>
              </a:rPr>
              <a:t>InventoryResource</a:t>
            </a:r>
            <a:r>
              <a:rPr lang="en-GB" sz="1000" dirty="0">
                <a:solidFill>
                  <a:srgbClr val="569CD6"/>
                </a:solidFill>
                <a:latin typeface="Menlo" panose="020B0609030804020204" pitchFamily="49" charset="0"/>
              </a:rPr>
              <a:t>”</a:t>
            </a:r>
            <a:r>
              <a:rPr lang="en-GB" sz="1000" dirty="0">
                <a:solidFill>
                  <a:srgbClr val="D4D4D4"/>
                </a:solidFill>
                <a:latin typeface="Menlo" panose="020B0609030804020204" pitchFamily="49" charset="0"/>
              </a:rPr>
              <a:t>).</a:t>
            </a:r>
            <a:r>
              <a:rPr lang="en-GB" sz="1000" dirty="0" err="1">
                <a:solidFill>
                  <a:srgbClr val="D4D4D4"/>
                </a:solidFill>
                <a:latin typeface="Menlo" panose="020B0609030804020204" pitchFamily="49" charset="0"/>
              </a:rPr>
              <a:t>withData</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up</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build</a:t>
            </a:r>
            <a:r>
              <a:rPr lang="en-GB" sz="1000" dirty="0">
                <a:solidFill>
                  <a:srgbClr val="D4D4D4"/>
                </a:solidFill>
                <a:latin typeface="Menlo" panose="020B0609030804020204" pitchFamily="49" charset="0"/>
              </a:rPr>
              <a:t>();</a:t>
            </a:r>
          </a:p>
          <a:p>
            <a:r>
              <a:rPr lang="en-GB" sz="1000" dirty="0">
                <a:solidFill>
                  <a:srgbClr val="D4D4D4"/>
                </a:solidFill>
                <a:latin typeface="Menlo" panose="020B0609030804020204" pitchFamily="49" charset="0"/>
              </a:rPr>
              <a:t>  }</a:t>
            </a:r>
            <a:br>
              <a:rPr lang="en-GB" sz="1000" dirty="0">
                <a:solidFill>
                  <a:srgbClr val="D4D4D4"/>
                </a:solidFill>
                <a:latin typeface="Menlo" panose="020B0609030804020204" pitchFamily="49" charset="0"/>
              </a:rPr>
            </a:br>
            <a:r>
              <a:rPr lang="en-GB" sz="1000" dirty="0">
                <a:solidFill>
                  <a:srgbClr val="D4D4D4"/>
                </a:solidFill>
                <a:latin typeface="Menlo" panose="020B0609030804020204" pitchFamily="49" charset="0"/>
              </a:rPr>
              <a:t>}</a:t>
            </a:r>
          </a:p>
        </p:txBody>
      </p:sp>
      <p:pic>
        <p:nvPicPr>
          <p:cNvPr id="30" name="Picture 29">
            <a:extLst>
              <a:ext uri="{FF2B5EF4-FFF2-40B4-BE49-F238E27FC236}">
                <a16:creationId xmlns:a16="http://schemas.microsoft.com/office/drawing/2014/main" id="{43A4AE85-D845-834C-8B94-42E87069ED50}"/>
              </a:ext>
            </a:extLst>
          </p:cNvPr>
          <p:cNvPicPr>
            <a:picLocks noChangeAspect="1"/>
          </p:cNvPicPr>
          <p:nvPr/>
        </p:nvPicPr>
        <p:blipFill>
          <a:blip r:embed="rId9"/>
          <a:stretch>
            <a:fillRect/>
          </a:stretch>
        </p:blipFill>
        <p:spPr>
          <a:xfrm>
            <a:off x="6978236" y="4090615"/>
            <a:ext cx="4559300" cy="1600200"/>
          </a:xfrm>
          <a:prstGeom prst="rect">
            <a:avLst/>
          </a:prstGeom>
        </p:spPr>
      </p:pic>
    </p:spTree>
    <p:extLst>
      <p:ext uri="{BB962C8B-B14F-4D97-AF65-F5344CB8AC3E}">
        <p14:creationId xmlns:p14="http://schemas.microsoft.com/office/powerpoint/2010/main" val="377978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Metrics</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1813165"/>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1822616"/>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2796974"/>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2414888"/>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2"/>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3"/>
          <a:stretch>
            <a:fillRect/>
          </a:stretch>
        </p:blipFill>
        <p:spPr>
          <a:xfrm>
            <a:off x="7467227" y="2532974"/>
            <a:ext cx="528000" cy="528000"/>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4"/>
          <a:stretch>
            <a:fillRect/>
          </a:stretch>
        </p:blipFill>
        <p:spPr>
          <a:xfrm>
            <a:off x="9088069" y="1558076"/>
            <a:ext cx="528000" cy="52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4"/>
          <a:stretch>
            <a:fillRect/>
          </a:stretch>
        </p:blipFill>
        <p:spPr>
          <a:xfrm>
            <a:off x="3232153" y="1558076"/>
            <a:ext cx="528000" cy="52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5"/>
          <a:stretch>
            <a:fillRect/>
          </a:stretch>
        </p:blipFill>
        <p:spPr>
          <a:xfrm>
            <a:off x="9088069" y="3489086"/>
            <a:ext cx="528000" cy="478927"/>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5"/>
          <a:stretch>
            <a:fillRect/>
          </a:stretch>
        </p:blipFill>
        <p:spPr>
          <a:xfrm>
            <a:off x="3225807" y="3489085"/>
            <a:ext cx="528000" cy="478927"/>
          </a:xfrm>
          <a:prstGeom prst="rect">
            <a:avLst/>
          </a:prstGeom>
        </p:spPr>
      </p:pic>
      <p:pic>
        <p:nvPicPr>
          <p:cNvPr id="17" name="Picture 16">
            <a:extLst>
              <a:ext uri="{FF2B5EF4-FFF2-40B4-BE49-F238E27FC236}">
                <a16:creationId xmlns:a16="http://schemas.microsoft.com/office/drawing/2014/main" id="{20D03A40-4797-3045-BDEF-96627DD6B888}"/>
              </a:ext>
            </a:extLst>
          </p:cNvPr>
          <p:cNvPicPr>
            <a:picLocks noChangeAspect="1"/>
          </p:cNvPicPr>
          <p:nvPr/>
        </p:nvPicPr>
        <p:blipFill>
          <a:blip r:embed="rId6"/>
          <a:stretch>
            <a:fillRect/>
          </a:stretch>
        </p:blipFill>
        <p:spPr>
          <a:xfrm>
            <a:off x="2166495" y="3488011"/>
            <a:ext cx="528000" cy="528000"/>
          </a:xfrm>
          <a:prstGeom prst="rect">
            <a:avLst/>
          </a:prstGeom>
        </p:spPr>
      </p:pic>
      <p:pic>
        <p:nvPicPr>
          <p:cNvPr id="18" name="Picture 17">
            <a:extLst>
              <a:ext uri="{FF2B5EF4-FFF2-40B4-BE49-F238E27FC236}">
                <a16:creationId xmlns:a16="http://schemas.microsoft.com/office/drawing/2014/main" id="{B9783278-30AA-114B-8E3A-81A913656B43}"/>
              </a:ext>
            </a:extLst>
          </p:cNvPr>
          <p:cNvPicPr>
            <a:picLocks noChangeAspect="1"/>
          </p:cNvPicPr>
          <p:nvPr/>
        </p:nvPicPr>
        <p:blipFill>
          <a:blip r:embed="rId6"/>
          <a:stretch>
            <a:fillRect/>
          </a:stretch>
        </p:blipFill>
        <p:spPr>
          <a:xfrm>
            <a:off x="8043311" y="3488011"/>
            <a:ext cx="528000" cy="528000"/>
          </a:xfrm>
          <a:prstGeom prst="rect">
            <a:avLst/>
          </a:prstGeom>
        </p:spPr>
      </p:pic>
      <p:pic>
        <p:nvPicPr>
          <p:cNvPr id="32" name="Picture 31">
            <a:extLst>
              <a:ext uri="{FF2B5EF4-FFF2-40B4-BE49-F238E27FC236}">
                <a16:creationId xmlns:a16="http://schemas.microsoft.com/office/drawing/2014/main" id="{567A975F-C0BF-AC49-96F2-4FF57ACF7E97}"/>
              </a:ext>
            </a:extLst>
          </p:cNvPr>
          <p:cNvPicPr>
            <a:picLocks noChangeAspect="1"/>
          </p:cNvPicPr>
          <p:nvPr/>
        </p:nvPicPr>
        <p:blipFill>
          <a:blip r:embed="rId7"/>
          <a:stretch>
            <a:fillRect/>
          </a:stretch>
        </p:blipFill>
        <p:spPr>
          <a:xfrm>
            <a:off x="6557967" y="2882508"/>
            <a:ext cx="587676" cy="587676"/>
          </a:xfrm>
          <a:prstGeom prst="rect">
            <a:avLst/>
          </a:prstGeom>
        </p:spPr>
      </p:pic>
      <p:grpSp>
        <p:nvGrpSpPr>
          <p:cNvPr id="35" name="Group 34">
            <a:extLst>
              <a:ext uri="{FF2B5EF4-FFF2-40B4-BE49-F238E27FC236}">
                <a16:creationId xmlns:a16="http://schemas.microsoft.com/office/drawing/2014/main" id="{DA87FBC9-8C36-B84F-9110-B7B72999FE37}"/>
              </a:ext>
            </a:extLst>
          </p:cNvPr>
          <p:cNvGrpSpPr/>
          <p:nvPr/>
        </p:nvGrpSpPr>
        <p:grpSpPr>
          <a:xfrm>
            <a:off x="2225177" y="2245329"/>
            <a:ext cx="594744" cy="803325"/>
            <a:chOff x="4515292" y="3835842"/>
            <a:chExt cx="637788" cy="829063"/>
          </a:xfrm>
        </p:grpSpPr>
        <p:sp>
          <p:nvSpPr>
            <p:cNvPr id="36" name="Oval 35">
              <a:extLst>
                <a:ext uri="{FF2B5EF4-FFF2-40B4-BE49-F238E27FC236}">
                  <a16:creationId xmlns:a16="http://schemas.microsoft.com/office/drawing/2014/main" id="{4DA6A924-0C09-414C-BEB5-8212E7FD9AC0}"/>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91B29AC2-05BE-A645-8311-53D56F1EE22E}"/>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DF5A44D1-6CE5-AB40-BEE7-91C9E5526EE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0" name="Straight Arrow Connector 39">
              <a:extLst>
                <a:ext uri="{FF2B5EF4-FFF2-40B4-BE49-F238E27FC236}">
                  <a16:creationId xmlns:a16="http://schemas.microsoft.com/office/drawing/2014/main" id="{3232AD8C-C211-D045-8DC0-7F14071ECE76}"/>
                </a:ext>
              </a:extLst>
            </p:cNvPr>
            <p:cNvCxnSpPr>
              <a:cxnSpLocks/>
              <a:stCxn id="36" idx="7"/>
              <a:endCxn id="3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A2E337-2485-DA40-847B-40CD444E72BE}"/>
                </a:ext>
              </a:extLst>
            </p:cNvPr>
            <p:cNvCxnSpPr>
              <a:cxnSpLocks/>
              <a:stCxn id="36" idx="5"/>
              <a:endCxn id="3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E3B1584-9741-304A-8556-5EB20ACC4B7F}"/>
              </a:ext>
            </a:extLst>
          </p:cNvPr>
          <p:cNvGrpSpPr/>
          <p:nvPr/>
        </p:nvGrpSpPr>
        <p:grpSpPr>
          <a:xfrm>
            <a:off x="8089624" y="2245329"/>
            <a:ext cx="594744" cy="803325"/>
            <a:chOff x="4515292" y="3835842"/>
            <a:chExt cx="637788" cy="829063"/>
          </a:xfrm>
        </p:grpSpPr>
        <p:sp>
          <p:nvSpPr>
            <p:cNvPr id="44" name="Oval 43">
              <a:extLst>
                <a:ext uri="{FF2B5EF4-FFF2-40B4-BE49-F238E27FC236}">
                  <a16:creationId xmlns:a16="http://schemas.microsoft.com/office/drawing/2014/main" id="{CD9532EB-9901-924E-A132-DB879A54DDEC}"/>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FB1DDFF0-75E9-A54E-9480-DE05FC81EBFA}"/>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a:extLst>
                <a:ext uri="{FF2B5EF4-FFF2-40B4-BE49-F238E27FC236}">
                  <a16:creationId xmlns:a16="http://schemas.microsoft.com/office/drawing/2014/main" id="{6C6B9449-FFF0-914F-8848-736705F929B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7" name="Straight Arrow Connector 46">
              <a:extLst>
                <a:ext uri="{FF2B5EF4-FFF2-40B4-BE49-F238E27FC236}">
                  <a16:creationId xmlns:a16="http://schemas.microsoft.com/office/drawing/2014/main" id="{06B54C67-EEB1-ED4D-82DB-EE02A4030D0F}"/>
                </a:ext>
              </a:extLst>
            </p:cNvPr>
            <p:cNvCxnSpPr>
              <a:cxnSpLocks/>
              <a:stCxn id="44" idx="7"/>
              <a:endCxn id="45"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DEA996-DB23-4C47-9296-9FD3DE7525A2}"/>
                </a:ext>
              </a:extLst>
            </p:cNvPr>
            <p:cNvCxnSpPr>
              <a:cxnSpLocks/>
              <a:stCxn id="44" idx="5"/>
              <a:endCxn id="46"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9" name="Picture 48">
            <a:extLst>
              <a:ext uri="{FF2B5EF4-FFF2-40B4-BE49-F238E27FC236}">
                <a16:creationId xmlns:a16="http://schemas.microsoft.com/office/drawing/2014/main" id="{F6F425C6-D834-654D-B0AD-239C63DB142E}"/>
              </a:ext>
            </a:extLst>
          </p:cNvPr>
          <p:cNvPicPr>
            <a:picLocks noChangeAspect="1"/>
          </p:cNvPicPr>
          <p:nvPr/>
        </p:nvPicPr>
        <p:blipFill>
          <a:blip r:embed="rId8"/>
          <a:stretch>
            <a:fillRect/>
          </a:stretch>
        </p:blipFill>
        <p:spPr>
          <a:xfrm>
            <a:off x="3764207" y="2532974"/>
            <a:ext cx="528000" cy="464063"/>
          </a:xfrm>
          <a:prstGeom prst="rect">
            <a:avLst/>
          </a:prstGeom>
        </p:spPr>
      </p:pic>
      <p:sp>
        <p:nvSpPr>
          <p:cNvPr id="3" name="Rectangle 2">
            <a:extLst>
              <a:ext uri="{FF2B5EF4-FFF2-40B4-BE49-F238E27FC236}">
                <a16:creationId xmlns:a16="http://schemas.microsoft.com/office/drawing/2014/main" id="{8039DD59-D72D-AC47-9699-28E331098A12}"/>
              </a:ext>
            </a:extLst>
          </p:cNvPr>
          <p:cNvSpPr/>
          <p:nvPr/>
        </p:nvSpPr>
        <p:spPr>
          <a:xfrm>
            <a:off x="1869874" y="4667031"/>
            <a:ext cx="7049928" cy="1805559"/>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@Timed</a:t>
            </a:r>
            <a:r>
              <a:rPr lang="en-GB" sz="1400" dirty="0">
                <a:solidFill>
                  <a:srgbClr val="D4D4D4"/>
                </a:solidFill>
                <a:latin typeface="Menlo" panose="020B0609030804020204" pitchFamily="49" charset="0"/>
              </a:rPr>
              <a:t>(name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inventoryPropertiesRequestTime</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 </a:t>
            </a:r>
          </a:p>
          <a:p>
            <a:r>
              <a:rPr lang="en-GB" sz="1400" dirty="0">
                <a:solidFill>
                  <a:srgbClr val="D4D4D4"/>
                </a:solidFill>
                <a:latin typeface="Menlo" panose="020B0609030804020204" pitchFamily="49" charset="0"/>
              </a:rPr>
              <a:t>absolute = </a:t>
            </a:r>
            <a:r>
              <a:rPr lang="en-GB" sz="1400" dirty="0">
                <a:solidFill>
                  <a:srgbClr val="569CD6"/>
                </a:solidFill>
                <a:latin typeface="Menlo" panose="020B0609030804020204" pitchFamily="49" charset="0"/>
              </a:rPr>
              <a:t>true</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description = </a:t>
            </a:r>
            <a:r>
              <a:rPr lang="en-GB" sz="1400" dirty="0">
                <a:solidFill>
                  <a:srgbClr val="CE9178"/>
                </a:solidFill>
                <a:latin typeface="Menlo" panose="020B0609030804020204" pitchFamily="49" charset="0"/>
              </a:rPr>
              <a:t>"Time needed to get the properties of"</a:t>
            </a:r>
            <a:r>
              <a:rPr lang="en-GB" sz="1400" dirty="0">
                <a:solidFill>
                  <a:srgbClr val="D4D4D4"/>
                </a:solidFill>
                <a:latin typeface="Menlo" panose="020B0609030804020204" pitchFamily="49" charset="0"/>
              </a:rPr>
              <a:t> +</a:t>
            </a:r>
          </a:p>
          <a:p>
            <a:r>
              <a:rPr lang="en-GB" sz="1400" dirty="0">
                <a:solidFill>
                  <a:srgbClr val="CE9178"/>
                </a:solidFill>
                <a:latin typeface="Menlo" panose="020B0609030804020204" pitchFamily="49" charset="0"/>
              </a:rPr>
              <a:t>"a system from the given hostname"</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Properties</a:t>
            </a:r>
            <a:r>
              <a:rPr lang="en-GB" sz="1400" dirty="0">
                <a:solidFill>
                  <a:srgbClr val="D4D4D4"/>
                </a:solidFill>
                <a:latin typeface="Menlo" panose="020B0609030804020204" pitchFamily="49" charset="0"/>
              </a:rPr>
              <a:t> </a:t>
            </a:r>
            <a:r>
              <a:rPr lang="en-GB" sz="1400" dirty="0">
                <a:solidFill>
                  <a:srgbClr val="DCDCAA"/>
                </a:solidFill>
                <a:latin typeface="Menlo" panose="020B0609030804020204" pitchFamily="49" charset="0"/>
              </a:rPr>
              <a:t>get</a:t>
            </a:r>
            <a:r>
              <a:rPr lang="en-GB" sz="1400" dirty="0">
                <a:solidFill>
                  <a:srgbClr val="D4D4D4"/>
                </a:solidFill>
                <a:latin typeface="Menlo" panose="020B0609030804020204" pitchFamily="49" charset="0"/>
              </a:rPr>
              <a:t>(</a:t>
            </a:r>
            <a:r>
              <a:rPr lang="en-GB" sz="1400" dirty="0">
                <a:solidFill>
                  <a:srgbClr val="4EC9B0"/>
                </a:solidFill>
                <a:latin typeface="Menlo" panose="020B0609030804020204" pitchFamily="49" charset="0"/>
              </a:rPr>
              <a:t>String</a:t>
            </a:r>
            <a:r>
              <a:rPr lang="en-GB" sz="1400" dirty="0">
                <a:solidFill>
                  <a:srgbClr val="D4D4D4"/>
                </a:solidFill>
                <a:latin typeface="Menlo" panose="020B0609030804020204" pitchFamily="49" charset="0"/>
              </a:rPr>
              <a:t> </a:t>
            </a:r>
            <a:r>
              <a:rPr lang="en-GB" sz="1400" dirty="0">
                <a:solidFill>
                  <a:srgbClr val="9CDCFE"/>
                </a:solidFill>
                <a:latin typeface="Menlo" panose="020B0609030804020204" pitchFamily="49" charset="0"/>
              </a:rPr>
              <a:t>hostname</a:t>
            </a:r>
            <a:r>
              <a:rPr lang="en-GB" sz="1400" dirty="0">
                <a:solidFill>
                  <a:srgbClr val="D4D4D4"/>
                </a:solidFill>
                <a:latin typeface="Menlo" panose="020B0609030804020204" pitchFamily="49" charset="0"/>
              </a:rPr>
              <a:t>) {</a:t>
            </a:r>
          </a:p>
          <a:p>
            <a:pPr lvl="1"/>
            <a:r>
              <a:rPr lang="en-GB" sz="1400" dirty="0">
                <a:solidFill>
                  <a:srgbClr val="C586C0"/>
                </a:solidFill>
                <a:latin typeface="Menlo" panose="020B0609030804020204" pitchFamily="49" charset="0"/>
              </a:rPr>
              <a:t>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invUtils</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(hostname);</a:t>
            </a:r>
          </a:p>
          <a:p>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82426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MicroProfile </a:t>
            </a:r>
            <a:r>
              <a:rPr lang="en-US" dirty="0" err="1"/>
              <a:t>OpenTracing</a:t>
            </a:r>
            <a:endParaRPr lang="en-US" dirty="0"/>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2896014"/>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3879823"/>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3497737"/>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7467227" y="3615823"/>
            <a:ext cx="528000" cy="528000"/>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9088069" y="2640925"/>
            <a:ext cx="528000" cy="52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3232153" y="2640925"/>
            <a:ext cx="528000" cy="52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9088069" y="4571935"/>
            <a:ext cx="528000" cy="478927"/>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3225807" y="4571934"/>
            <a:ext cx="528000" cy="478927"/>
          </a:xfrm>
          <a:prstGeom prst="rect">
            <a:avLst/>
          </a:prstGeom>
        </p:spPr>
      </p:pic>
      <p:pic>
        <p:nvPicPr>
          <p:cNvPr id="17" name="Picture 16">
            <a:extLst>
              <a:ext uri="{FF2B5EF4-FFF2-40B4-BE49-F238E27FC236}">
                <a16:creationId xmlns:a16="http://schemas.microsoft.com/office/drawing/2014/main" id="{20D03A40-4797-3045-BDEF-96627DD6B888}"/>
              </a:ext>
            </a:extLst>
          </p:cNvPr>
          <p:cNvPicPr>
            <a:picLocks noChangeAspect="1"/>
          </p:cNvPicPr>
          <p:nvPr/>
        </p:nvPicPr>
        <p:blipFill>
          <a:blip r:embed="rId7"/>
          <a:stretch>
            <a:fillRect/>
          </a:stretch>
        </p:blipFill>
        <p:spPr>
          <a:xfrm>
            <a:off x="2166495" y="4570860"/>
            <a:ext cx="528000" cy="528000"/>
          </a:xfrm>
          <a:prstGeom prst="rect">
            <a:avLst/>
          </a:prstGeom>
        </p:spPr>
      </p:pic>
      <p:pic>
        <p:nvPicPr>
          <p:cNvPr id="18" name="Picture 17">
            <a:extLst>
              <a:ext uri="{FF2B5EF4-FFF2-40B4-BE49-F238E27FC236}">
                <a16:creationId xmlns:a16="http://schemas.microsoft.com/office/drawing/2014/main" id="{B9783278-30AA-114B-8E3A-81A913656B43}"/>
              </a:ext>
            </a:extLst>
          </p:cNvPr>
          <p:cNvPicPr>
            <a:picLocks noChangeAspect="1"/>
          </p:cNvPicPr>
          <p:nvPr/>
        </p:nvPicPr>
        <p:blipFill>
          <a:blip r:embed="rId7"/>
          <a:stretch>
            <a:fillRect/>
          </a:stretch>
        </p:blipFill>
        <p:spPr>
          <a:xfrm>
            <a:off x="8043311" y="4570860"/>
            <a:ext cx="528000" cy="528000"/>
          </a:xfrm>
          <a:prstGeom prst="rect">
            <a:avLst/>
          </a:prstGeom>
        </p:spPr>
      </p:pic>
      <p:pic>
        <p:nvPicPr>
          <p:cNvPr id="32" name="Picture 31">
            <a:extLst>
              <a:ext uri="{FF2B5EF4-FFF2-40B4-BE49-F238E27FC236}">
                <a16:creationId xmlns:a16="http://schemas.microsoft.com/office/drawing/2014/main" id="{567A975F-C0BF-AC49-96F2-4FF57ACF7E97}"/>
              </a:ext>
            </a:extLst>
          </p:cNvPr>
          <p:cNvPicPr>
            <a:picLocks noChangeAspect="1"/>
          </p:cNvPicPr>
          <p:nvPr/>
        </p:nvPicPr>
        <p:blipFill>
          <a:blip r:embed="rId8"/>
          <a:stretch>
            <a:fillRect/>
          </a:stretch>
        </p:blipFill>
        <p:spPr>
          <a:xfrm>
            <a:off x="6557967" y="3965357"/>
            <a:ext cx="587676" cy="587676"/>
          </a:xfrm>
          <a:prstGeom prst="rect">
            <a:avLst/>
          </a:prstGeom>
        </p:spPr>
      </p:pic>
      <p:grpSp>
        <p:nvGrpSpPr>
          <p:cNvPr id="31" name="Group 30">
            <a:extLst>
              <a:ext uri="{FF2B5EF4-FFF2-40B4-BE49-F238E27FC236}">
                <a16:creationId xmlns:a16="http://schemas.microsoft.com/office/drawing/2014/main" id="{9D08EA11-D9AE-6843-88C3-6611A4ABB12A}"/>
              </a:ext>
            </a:extLst>
          </p:cNvPr>
          <p:cNvGrpSpPr/>
          <p:nvPr/>
        </p:nvGrpSpPr>
        <p:grpSpPr>
          <a:xfrm>
            <a:off x="2186543" y="2606356"/>
            <a:ext cx="528000" cy="528000"/>
            <a:chOff x="4218703" y="4081298"/>
            <a:chExt cx="413999" cy="413999"/>
          </a:xfrm>
        </p:grpSpPr>
        <p:sp>
          <p:nvSpPr>
            <p:cNvPr id="6" name="Oval 5">
              <a:extLst>
                <a:ext uri="{FF2B5EF4-FFF2-40B4-BE49-F238E27FC236}">
                  <a16:creationId xmlns:a16="http://schemas.microsoft.com/office/drawing/2014/main" id="{64685C0E-C2D0-284A-83B3-67A3E2AC6EC4}"/>
                </a:ext>
              </a:extLst>
            </p:cNvPr>
            <p:cNvSpPr/>
            <p:nvPr/>
          </p:nvSpPr>
          <p:spPr>
            <a:xfrm>
              <a:off x="4218703" y="4081298"/>
              <a:ext cx="413999" cy="413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EDA4AD0-290F-9347-9CFE-933D4D0FA507}"/>
                </a:ext>
              </a:extLst>
            </p:cNvPr>
            <p:cNvPicPr>
              <a:picLocks noChangeAspect="1"/>
            </p:cNvPicPr>
            <p:nvPr/>
          </p:nvPicPr>
          <p:blipFill>
            <a:blip r:embed="rId9"/>
            <a:stretch>
              <a:fillRect/>
            </a:stretch>
          </p:blipFill>
          <p:spPr>
            <a:xfrm>
              <a:off x="4227702" y="4090297"/>
              <a:ext cx="396000" cy="396000"/>
            </a:xfrm>
            <a:prstGeom prst="rect">
              <a:avLst/>
            </a:prstGeom>
          </p:spPr>
        </p:pic>
      </p:grpSp>
      <p:grpSp>
        <p:nvGrpSpPr>
          <p:cNvPr id="34" name="Group 33">
            <a:extLst>
              <a:ext uri="{FF2B5EF4-FFF2-40B4-BE49-F238E27FC236}">
                <a16:creationId xmlns:a16="http://schemas.microsoft.com/office/drawing/2014/main" id="{5B071320-D4A3-4B49-B66D-D0D1690F4782}"/>
              </a:ext>
            </a:extLst>
          </p:cNvPr>
          <p:cNvGrpSpPr/>
          <p:nvPr/>
        </p:nvGrpSpPr>
        <p:grpSpPr>
          <a:xfrm>
            <a:off x="8041083" y="2607787"/>
            <a:ext cx="528000" cy="528000"/>
            <a:chOff x="4218703" y="4081298"/>
            <a:chExt cx="413999" cy="413999"/>
          </a:xfrm>
        </p:grpSpPr>
        <p:sp>
          <p:nvSpPr>
            <p:cNvPr id="35" name="Oval 34">
              <a:extLst>
                <a:ext uri="{FF2B5EF4-FFF2-40B4-BE49-F238E27FC236}">
                  <a16:creationId xmlns:a16="http://schemas.microsoft.com/office/drawing/2014/main" id="{B7A7CB82-0AA5-5149-8683-5AC7392E33F7}"/>
                </a:ext>
              </a:extLst>
            </p:cNvPr>
            <p:cNvSpPr/>
            <p:nvPr/>
          </p:nvSpPr>
          <p:spPr>
            <a:xfrm>
              <a:off x="4218703" y="4081298"/>
              <a:ext cx="413999" cy="413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67FAE9EB-E341-2E47-81AB-D81112FDF1B1}"/>
                </a:ext>
              </a:extLst>
            </p:cNvPr>
            <p:cNvPicPr>
              <a:picLocks noChangeAspect="1"/>
            </p:cNvPicPr>
            <p:nvPr/>
          </p:nvPicPr>
          <p:blipFill>
            <a:blip r:embed="rId9"/>
            <a:stretch>
              <a:fillRect/>
            </a:stretch>
          </p:blipFill>
          <p:spPr>
            <a:xfrm>
              <a:off x="4227702" y="4090297"/>
              <a:ext cx="396000" cy="396000"/>
            </a:xfrm>
            <a:prstGeom prst="rect">
              <a:avLst/>
            </a:prstGeom>
          </p:spPr>
        </p:pic>
      </p:grpSp>
      <p:grpSp>
        <p:nvGrpSpPr>
          <p:cNvPr id="49" name="Group 48">
            <a:extLst>
              <a:ext uri="{FF2B5EF4-FFF2-40B4-BE49-F238E27FC236}">
                <a16:creationId xmlns:a16="http://schemas.microsoft.com/office/drawing/2014/main" id="{FDCDB08E-DA91-1744-99EA-BA2EE95B81DC}"/>
              </a:ext>
            </a:extLst>
          </p:cNvPr>
          <p:cNvGrpSpPr/>
          <p:nvPr/>
        </p:nvGrpSpPr>
        <p:grpSpPr>
          <a:xfrm>
            <a:off x="2225177" y="3328178"/>
            <a:ext cx="594744" cy="803325"/>
            <a:chOff x="4515292" y="3835842"/>
            <a:chExt cx="637788" cy="829063"/>
          </a:xfrm>
        </p:grpSpPr>
        <p:sp>
          <p:nvSpPr>
            <p:cNvPr id="50" name="Oval 49">
              <a:extLst>
                <a:ext uri="{FF2B5EF4-FFF2-40B4-BE49-F238E27FC236}">
                  <a16:creationId xmlns:a16="http://schemas.microsoft.com/office/drawing/2014/main" id="{6FB8C2B0-0267-344E-B8F8-D8111FB85772}"/>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D2861591-78C0-8C48-B06E-343985F1010A}"/>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730353A0-F740-F64A-9F62-6C6E8F828883}"/>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3" name="Straight Arrow Connector 52">
              <a:extLst>
                <a:ext uri="{FF2B5EF4-FFF2-40B4-BE49-F238E27FC236}">
                  <a16:creationId xmlns:a16="http://schemas.microsoft.com/office/drawing/2014/main" id="{57EE81B3-4B26-474B-A5EE-61B9DEA1C774}"/>
                </a:ext>
              </a:extLst>
            </p:cNvPr>
            <p:cNvCxnSpPr>
              <a:cxnSpLocks/>
              <a:stCxn id="50" idx="7"/>
              <a:endCxn id="51"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4885B1-0805-1E4C-A151-1E8E52327384}"/>
                </a:ext>
              </a:extLst>
            </p:cNvPr>
            <p:cNvCxnSpPr>
              <a:cxnSpLocks/>
              <a:stCxn id="50" idx="5"/>
              <a:endCxn id="5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A2762A3-0884-ED4D-9495-2044ECE702D4}"/>
              </a:ext>
            </a:extLst>
          </p:cNvPr>
          <p:cNvGrpSpPr/>
          <p:nvPr/>
        </p:nvGrpSpPr>
        <p:grpSpPr>
          <a:xfrm>
            <a:off x="8089624" y="3328178"/>
            <a:ext cx="594744" cy="803325"/>
            <a:chOff x="4515292" y="3835842"/>
            <a:chExt cx="637788" cy="829063"/>
          </a:xfrm>
        </p:grpSpPr>
        <p:sp>
          <p:nvSpPr>
            <p:cNvPr id="56" name="Oval 55">
              <a:extLst>
                <a:ext uri="{FF2B5EF4-FFF2-40B4-BE49-F238E27FC236}">
                  <a16:creationId xmlns:a16="http://schemas.microsoft.com/office/drawing/2014/main" id="{45243DD5-DC2A-9849-966C-A2CA0678BA2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1C60C0FC-F94C-A54E-BFDF-1FA2704EFFB6}"/>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291F7A42-7AA0-DA4E-98D3-10BBB4608DF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9" name="Straight Arrow Connector 58">
              <a:extLst>
                <a:ext uri="{FF2B5EF4-FFF2-40B4-BE49-F238E27FC236}">
                  <a16:creationId xmlns:a16="http://schemas.microsoft.com/office/drawing/2014/main" id="{A59A2569-F5F4-C744-AA38-D0970608609F}"/>
                </a:ext>
              </a:extLst>
            </p:cNvPr>
            <p:cNvCxnSpPr>
              <a:cxnSpLocks/>
              <a:stCxn id="56" idx="7"/>
              <a:endCxn id="5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426915F-D2B2-C04F-B258-65563CD6036C}"/>
                </a:ext>
              </a:extLst>
            </p:cNvPr>
            <p:cNvCxnSpPr>
              <a:cxnSpLocks/>
              <a:stCxn id="56" idx="5"/>
              <a:endCxn id="5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A88298B7-7BFB-2E4C-BA2F-6032BCA2E27B}"/>
              </a:ext>
            </a:extLst>
          </p:cNvPr>
          <p:cNvPicPr>
            <a:picLocks noChangeAspect="1"/>
          </p:cNvPicPr>
          <p:nvPr/>
        </p:nvPicPr>
        <p:blipFill>
          <a:blip r:embed="rId10"/>
          <a:stretch>
            <a:fillRect/>
          </a:stretch>
        </p:blipFill>
        <p:spPr>
          <a:xfrm>
            <a:off x="3764207" y="3615823"/>
            <a:ext cx="528000" cy="464063"/>
          </a:xfrm>
          <a:prstGeom prst="rect">
            <a:avLst/>
          </a:prstGeom>
        </p:spPr>
      </p:pic>
      <p:sp>
        <p:nvSpPr>
          <p:cNvPr id="3" name="Rectangle 2">
            <a:extLst>
              <a:ext uri="{FF2B5EF4-FFF2-40B4-BE49-F238E27FC236}">
                <a16:creationId xmlns:a16="http://schemas.microsoft.com/office/drawing/2014/main" id="{BD3EBE5E-A39C-6848-9D8C-846203382136}"/>
              </a:ext>
            </a:extLst>
          </p:cNvPr>
          <p:cNvSpPr/>
          <p:nvPr/>
        </p:nvSpPr>
        <p:spPr>
          <a:xfrm>
            <a:off x="2589035" y="5190602"/>
            <a:ext cx="7027034" cy="1159228"/>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@Traced</a:t>
            </a:r>
            <a:r>
              <a:rPr lang="en-GB" sz="1400" dirty="0">
                <a:solidFill>
                  <a:srgbClr val="D4D4D4"/>
                </a:solidFill>
                <a:latin typeface="Menlo" panose="020B0609030804020204" pitchFamily="49" charset="0"/>
              </a:rPr>
              <a:t>(value = </a:t>
            </a:r>
            <a:r>
              <a:rPr lang="en-GB" sz="1400" dirty="0">
                <a:solidFill>
                  <a:srgbClr val="569CD6"/>
                </a:solidFill>
                <a:latin typeface="Menlo" panose="020B0609030804020204" pitchFamily="49" charset="0"/>
              </a:rPr>
              <a:t>true</a:t>
            </a:r>
            <a:r>
              <a:rPr lang="en-GB" sz="1400" dirty="0">
                <a:solidFill>
                  <a:srgbClr val="D4D4D4"/>
                </a:solidFill>
                <a:latin typeface="Menlo" panose="020B0609030804020204" pitchFamily="49" charset="0"/>
              </a:rPr>
              <a:t>, </a:t>
            </a:r>
            <a:r>
              <a:rPr lang="en-GB" sz="1400" dirty="0" err="1">
                <a:solidFill>
                  <a:srgbClr val="D4D4D4"/>
                </a:solidFill>
                <a:latin typeface="Menlo" panose="020B0609030804020204" pitchFamily="49" charset="0"/>
              </a:rPr>
              <a:t>operationName</a:t>
            </a:r>
            <a:r>
              <a:rPr lang="en-GB" sz="1400" dirty="0">
                <a:solidFill>
                  <a:srgbClr val="D4D4D4"/>
                </a:solidFill>
                <a:latin typeface="Menlo" panose="020B0609030804020204" pitchFamily="49" charset="0"/>
              </a:rPr>
              <a:t>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InventoryManager.list</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InventoryList</a:t>
            </a:r>
            <a:r>
              <a:rPr lang="en-GB" sz="1400" dirty="0">
                <a:solidFill>
                  <a:srgbClr val="D4D4D4"/>
                </a:solidFill>
                <a:latin typeface="Menlo" panose="020B0609030804020204" pitchFamily="49" charset="0"/>
              </a:rPr>
              <a:t> </a:t>
            </a:r>
            <a:r>
              <a:rPr lang="en-GB" sz="1400" dirty="0">
                <a:solidFill>
                  <a:srgbClr val="DCDCAA"/>
                </a:solidFill>
                <a:latin typeface="Menlo" panose="020B0609030804020204" pitchFamily="49" charset="0"/>
              </a:rPr>
              <a:t>list</a:t>
            </a:r>
            <a:r>
              <a:rPr lang="en-GB" sz="1400" dirty="0">
                <a:solidFill>
                  <a:srgbClr val="D4D4D4"/>
                </a:solidFill>
                <a:latin typeface="Menlo" panose="020B0609030804020204" pitchFamily="49" charset="0"/>
              </a:rPr>
              <a:t>() {</a:t>
            </a:r>
          </a:p>
          <a:p>
            <a:r>
              <a:rPr lang="en-GB" sz="1400" dirty="0">
                <a:solidFill>
                  <a:srgbClr val="C586C0"/>
                </a:solidFill>
                <a:latin typeface="Menlo" panose="020B0609030804020204" pitchFamily="49" charset="0"/>
              </a:rPr>
              <a:t>    return</a:t>
            </a:r>
            <a:r>
              <a:rPr lang="en-GB" sz="1400" dirty="0">
                <a:solidFill>
                  <a:srgbClr val="D4D4D4"/>
                </a:solidFill>
                <a:latin typeface="Menlo" panose="020B0609030804020204" pitchFamily="49" charset="0"/>
              </a:rPr>
              <a:t> </a:t>
            </a:r>
            <a:r>
              <a:rPr lang="en-GB" sz="1400" dirty="0">
                <a:solidFill>
                  <a:srgbClr val="C586C0"/>
                </a:solidFill>
                <a:latin typeface="Menlo" panose="020B0609030804020204" pitchFamily="49" charset="0"/>
              </a:rPr>
              <a:t>new</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InventoryList</a:t>
            </a:r>
            <a:r>
              <a:rPr lang="en-GB" sz="1400" dirty="0">
                <a:solidFill>
                  <a:srgbClr val="D4D4D4"/>
                </a:solidFill>
                <a:latin typeface="Menlo" panose="020B0609030804020204" pitchFamily="49" charset="0"/>
              </a:rPr>
              <a:t>(systems);</a:t>
            </a:r>
          </a:p>
          <a:p>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
        <p:nvSpPr>
          <p:cNvPr id="19" name="Rectangle 18">
            <a:extLst>
              <a:ext uri="{FF2B5EF4-FFF2-40B4-BE49-F238E27FC236}">
                <a16:creationId xmlns:a16="http://schemas.microsoft.com/office/drawing/2014/main" id="{A1170FDB-3E33-B947-B4D0-F9127E10960B}"/>
              </a:ext>
            </a:extLst>
          </p:cNvPr>
          <p:cNvSpPr/>
          <p:nvPr/>
        </p:nvSpPr>
        <p:spPr>
          <a:xfrm>
            <a:off x="4582352" y="2310324"/>
            <a:ext cx="2107895" cy="9438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t>JAX-RS methods are automatically traced by default</a:t>
            </a:r>
          </a:p>
        </p:txBody>
      </p:sp>
    </p:spTree>
    <p:extLst>
      <p:ext uri="{BB962C8B-B14F-4D97-AF65-F5344CB8AC3E}">
        <p14:creationId xmlns:p14="http://schemas.microsoft.com/office/powerpoint/2010/main" val="2627955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4</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GB" dirty="0"/>
              <a:t>Microservice Deployment and Update</a:t>
            </a:r>
            <a:endParaRPr lang="en-US" dirty="0"/>
          </a:p>
        </p:txBody>
      </p:sp>
    </p:spTree>
    <p:extLst>
      <p:ext uri="{BB962C8B-B14F-4D97-AF65-F5344CB8AC3E}">
        <p14:creationId xmlns:p14="http://schemas.microsoft.com/office/powerpoint/2010/main" val="79171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Microservice Deployment</a:t>
            </a:r>
            <a:endParaRPr sz="4800" dirty="0"/>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sp>
        <p:nvSpPr>
          <p:cNvPr id="19" name="Shape 248">
            <a:extLst>
              <a:ext uri="{FF2B5EF4-FFF2-40B4-BE49-F238E27FC236}">
                <a16:creationId xmlns:a16="http://schemas.microsoft.com/office/drawing/2014/main" id="{25FED63E-0D46-7D42-A1BA-F7481C02B01D}"/>
              </a:ext>
            </a:extLst>
          </p:cNvPr>
          <p:cNvSpPr txBox="1"/>
          <p:nvPr/>
        </p:nvSpPr>
        <p:spPr>
          <a:xfrm>
            <a:off x="5286651" y="17099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Kubernetes</a:t>
            </a:r>
            <a:endParaRPr sz="1600" dirty="0">
              <a:solidFill>
                <a:srgbClr val="FFFFFF"/>
              </a:solidFill>
              <a:latin typeface="Proxima Nova"/>
              <a:ea typeface="Proxima Nova"/>
              <a:cs typeface="Proxima Nova"/>
              <a:sym typeface="Proxima Nova"/>
            </a:endParaRPr>
          </a:p>
        </p:txBody>
      </p:sp>
      <p:sp>
        <p:nvSpPr>
          <p:cNvPr id="20" name="Shape 249">
            <a:extLst>
              <a:ext uri="{FF2B5EF4-FFF2-40B4-BE49-F238E27FC236}">
                <a16:creationId xmlns:a16="http://schemas.microsoft.com/office/drawing/2014/main" id="{576AF617-4FBE-404D-8A74-6690907FE527}"/>
              </a:ext>
            </a:extLst>
          </p:cNvPr>
          <p:cNvSpPr txBox="1"/>
          <p:nvPr/>
        </p:nvSpPr>
        <p:spPr>
          <a:xfrm>
            <a:off x="6912251" y="171024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err="1">
                <a:solidFill>
                  <a:srgbClr val="FFFFFF"/>
                </a:solidFill>
                <a:latin typeface="Proxima Nova"/>
                <a:ea typeface="Proxima Nova"/>
                <a:cs typeface="Proxima Nova"/>
                <a:sym typeface="Proxima Nova"/>
              </a:rPr>
              <a:t>Istio</a:t>
            </a:r>
            <a:endParaRPr sz="1600" dirty="0">
              <a:solidFill>
                <a:srgbClr val="FFFFFF"/>
              </a:solidFill>
              <a:latin typeface="Proxima Nova"/>
              <a:ea typeface="Proxima Nova"/>
              <a:cs typeface="Proxima Nova"/>
              <a:sym typeface="Proxima Nova"/>
            </a:endParaRPr>
          </a:p>
        </p:txBody>
      </p:sp>
      <p:sp>
        <p:nvSpPr>
          <p:cNvPr id="21" name="Shape 250">
            <a:extLst>
              <a:ext uri="{FF2B5EF4-FFF2-40B4-BE49-F238E27FC236}">
                <a16:creationId xmlns:a16="http://schemas.microsoft.com/office/drawing/2014/main" id="{7B5CB98F-B60C-9947-8503-53654A321076}"/>
              </a:ext>
            </a:extLst>
          </p:cNvPr>
          <p:cNvSpPr txBox="1"/>
          <p:nvPr/>
        </p:nvSpPr>
        <p:spPr>
          <a:xfrm>
            <a:off x="3673243" y="17099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Docker</a:t>
            </a:r>
            <a:endParaRPr sz="1600" dirty="0">
              <a:solidFill>
                <a:srgbClr val="FFFFFF"/>
              </a:solidFill>
              <a:latin typeface="Proxima Nova"/>
              <a:ea typeface="Proxima Nova"/>
              <a:cs typeface="Proxima Nova"/>
              <a:sym typeface="Proxima Nova"/>
            </a:endParaRPr>
          </a:p>
        </p:txBody>
      </p:sp>
      <p:sp>
        <p:nvSpPr>
          <p:cNvPr id="22" name="Shape 248">
            <a:extLst>
              <a:ext uri="{FF2B5EF4-FFF2-40B4-BE49-F238E27FC236}">
                <a16:creationId xmlns:a16="http://schemas.microsoft.com/office/drawing/2014/main" id="{6ACBD153-19A2-6D4A-8740-9B4D74905CC8}"/>
              </a:ext>
            </a:extLst>
          </p:cNvPr>
          <p:cNvSpPr txBox="1"/>
          <p:nvPr/>
        </p:nvSpPr>
        <p:spPr>
          <a:xfrm>
            <a:off x="5298843" y="2568643"/>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 Check</a:t>
            </a:r>
            <a:endParaRPr sz="1600" dirty="0">
              <a:solidFill>
                <a:srgbClr val="FFFFFF"/>
              </a:solidFill>
              <a:latin typeface="Proxima Nova"/>
              <a:ea typeface="Proxima Nova"/>
              <a:cs typeface="Proxima Nova"/>
              <a:sym typeface="Proxima Nova"/>
            </a:endParaRPr>
          </a:p>
        </p:txBody>
      </p:sp>
      <p:sp>
        <p:nvSpPr>
          <p:cNvPr id="23" name="Shape 249">
            <a:extLst>
              <a:ext uri="{FF2B5EF4-FFF2-40B4-BE49-F238E27FC236}">
                <a16:creationId xmlns:a16="http://schemas.microsoft.com/office/drawing/2014/main" id="{71422BCD-955C-E24F-8CC9-AA0261E13BCC}"/>
              </a:ext>
            </a:extLst>
          </p:cNvPr>
          <p:cNvSpPr txBox="1"/>
          <p:nvPr/>
        </p:nvSpPr>
        <p:spPr>
          <a:xfrm>
            <a:off x="3673243" y="2576822"/>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4" name="Shape 250">
            <a:extLst>
              <a:ext uri="{FF2B5EF4-FFF2-40B4-BE49-F238E27FC236}">
                <a16:creationId xmlns:a16="http://schemas.microsoft.com/office/drawing/2014/main" id="{3D43E404-4A6E-BA4F-9488-925010FEC61F}"/>
              </a:ext>
            </a:extLst>
          </p:cNvPr>
          <p:cNvSpPr txBox="1"/>
          <p:nvPr/>
        </p:nvSpPr>
        <p:spPr>
          <a:xfrm>
            <a:off x="6924443" y="2576822"/>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Tracing</a:t>
            </a:r>
            <a:endParaRPr sz="1600" dirty="0">
              <a:solidFill>
                <a:srgbClr val="FFFFFF"/>
              </a:solidFill>
              <a:latin typeface="Proxima Nova"/>
              <a:ea typeface="Proxima Nova"/>
              <a:cs typeface="Proxima Nova"/>
              <a:sym typeface="Proxima Nova"/>
            </a:endParaRPr>
          </a:p>
        </p:txBody>
      </p:sp>
      <p:sp>
        <p:nvSpPr>
          <p:cNvPr id="25" name="Shape 242">
            <a:extLst>
              <a:ext uri="{FF2B5EF4-FFF2-40B4-BE49-F238E27FC236}">
                <a16:creationId xmlns:a16="http://schemas.microsoft.com/office/drawing/2014/main" id="{ED32CEF5-48D0-B840-9E83-83516FFB49A9}"/>
              </a:ext>
            </a:extLst>
          </p:cNvPr>
          <p:cNvSpPr txBox="1"/>
          <p:nvPr/>
        </p:nvSpPr>
        <p:spPr>
          <a:xfrm>
            <a:off x="1801316" y="4238521"/>
            <a:ext cx="15604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6" name="Shape 243">
            <a:extLst>
              <a:ext uri="{FF2B5EF4-FFF2-40B4-BE49-F238E27FC236}">
                <a16:creationId xmlns:a16="http://schemas.microsoft.com/office/drawing/2014/main" id="{C13F60CC-96D8-C642-93DC-FF44F28F2A4D}"/>
              </a:ext>
            </a:extLst>
          </p:cNvPr>
          <p:cNvSpPr txBox="1"/>
          <p:nvPr/>
        </p:nvSpPr>
        <p:spPr>
          <a:xfrm>
            <a:off x="6699869" y="4238522"/>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7" name="Shape 244">
            <a:extLst>
              <a:ext uri="{FF2B5EF4-FFF2-40B4-BE49-F238E27FC236}">
                <a16:creationId xmlns:a16="http://schemas.microsoft.com/office/drawing/2014/main" id="{D0CF5C4A-899A-EA49-9ECC-15D0BADB9B17}"/>
              </a:ext>
            </a:extLst>
          </p:cNvPr>
          <p:cNvSpPr txBox="1"/>
          <p:nvPr/>
        </p:nvSpPr>
        <p:spPr>
          <a:xfrm>
            <a:off x="5074618" y="4238522"/>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8" name="Shape 245">
            <a:extLst>
              <a:ext uri="{FF2B5EF4-FFF2-40B4-BE49-F238E27FC236}">
                <a16:creationId xmlns:a16="http://schemas.microsoft.com/office/drawing/2014/main" id="{FCEFEDC7-536B-0B49-AA2E-09A292075B16}"/>
              </a:ext>
            </a:extLst>
          </p:cNvPr>
          <p:cNvSpPr txBox="1"/>
          <p:nvPr/>
        </p:nvSpPr>
        <p:spPr>
          <a:xfrm>
            <a:off x="7693243" y="3403731"/>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29" name="Shape 246">
            <a:extLst>
              <a:ext uri="{FF2B5EF4-FFF2-40B4-BE49-F238E27FC236}">
                <a16:creationId xmlns:a16="http://schemas.microsoft.com/office/drawing/2014/main" id="{08B05810-7D5E-A343-9412-6B909AE88C7C}"/>
              </a:ext>
            </a:extLst>
          </p:cNvPr>
          <p:cNvSpPr txBox="1"/>
          <p:nvPr/>
        </p:nvSpPr>
        <p:spPr>
          <a:xfrm>
            <a:off x="6063704" y="3419186"/>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Fault</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Tolerance</a:t>
            </a:r>
            <a:endParaRPr sz="1600" dirty="0">
              <a:solidFill>
                <a:srgbClr val="FFFFFF"/>
              </a:solidFill>
              <a:latin typeface="Proxima Nova"/>
              <a:ea typeface="Proxima Nova"/>
              <a:cs typeface="Proxima Nova"/>
              <a:sym typeface="Proxima Nova"/>
            </a:endParaRPr>
          </a:p>
        </p:txBody>
      </p:sp>
      <p:sp>
        <p:nvSpPr>
          <p:cNvPr id="30" name="Shape 247">
            <a:extLst>
              <a:ext uri="{FF2B5EF4-FFF2-40B4-BE49-F238E27FC236}">
                <a16:creationId xmlns:a16="http://schemas.microsoft.com/office/drawing/2014/main" id="{93650B49-4660-7F41-A1E6-C3C987751DCA}"/>
              </a:ext>
            </a:extLst>
          </p:cNvPr>
          <p:cNvSpPr txBox="1"/>
          <p:nvPr/>
        </p:nvSpPr>
        <p:spPr>
          <a:xfrm>
            <a:off x="4457541" y="3403731"/>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Propagation </a:t>
            </a:r>
            <a:endParaRPr sz="1600" dirty="0">
              <a:solidFill>
                <a:srgbClr val="FFFFFF"/>
              </a:solidFill>
              <a:latin typeface="Proxima Nova"/>
              <a:ea typeface="Proxima Nova"/>
              <a:cs typeface="Proxima Nova"/>
              <a:sym typeface="Proxima Nova"/>
            </a:endParaRPr>
          </a:p>
        </p:txBody>
      </p:sp>
      <p:sp>
        <p:nvSpPr>
          <p:cNvPr id="31" name="Shape 251">
            <a:extLst>
              <a:ext uri="{FF2B5EF4-FFF2-40B4-BE49-F238E27FC236}">
                <a16:creationId xmlns:a16="http://schemas.microsoft.com/office/drawing/2014/main" id="{0E14FB77-7370-9544-BA2E-9E8FF59FD4BB}"/>
              </a:ext>
            </a:extLst>
          </p:cNvPr>
          <p:cNvSpPr txBox="1"/>
          <p:nvPr/>
        </p:nvSpPr>
        <p:spPr>
          <a:xfrm>
            <a:off x="2817491" y="3403731"/>
            <a:ext cx="1537600" cy="762000"/>
          </a:xfrm>
          <a:prstGeom prst="rect">
            <a:avLst/>
          </a:prstGeom>
          <a:solidFill>
            <a:schemeClr val="tx1">
              <a:lumMod val="50000"/>
              <a:lumOff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32" name="Shape 258">
            <a:extLst>
              <a:ext uri="{FF2B5EF4-FFF2-40B4-BE49-F238E27FC236}">
                <a16:creationId xmlns:a16="http://schemas.microsoft.com/office/drawing/2014/main" id="{D7FBD000-673A-B04F-9995-3D51A12A2640}"/>
              </a:ext>
            </a:extLst>
          </p:cNvPr>
          <p:cNvSpPr txBox="1"/>
          <p:nvPr/>
        </p:nvSpPr>
        <p:spPr>
          <a:xfrm>
            <a:off x="3449367" y="4244510"/>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33" name="Shape 243">
            <a:extLst>
              <a:ext uri="{FF2B5EF4-FFF2-40B4-BE49-F238E27FC236}">
                <a16:creationId xmlns:a16="http://schemas.microsoft.com/office/drawing/2014/main" id="{7358A81D-8475-7D4B-97B9-4ECD17073F17}"/>
              </a:ext>
            </a:extLst>
          </p:cNvPr>
          <p:cNvSpPr txBox="1"/>
          <p:nvPr/>
        </p:nvSpPr>
        <p:spPr>
          <a:xfrm>
            <a:off x="8315789" y="4238521"/>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34" name="Picture 2" descr="Related image">
            <a:extLst>
              <a:ext uri="{FF2B5EF4-FFF2-40B4-BE49-F238E27FC236}">
                <a16:creationId xmlns:a16="http://schemas.microsoft.com/office/drawing/2014/main" id="{E5A3BD84-1FCE-4178-9148-17EB804A2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9356" y="1891192"/>
            <a:ext cx="1524052" cy="13219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Related image">
            <a:extLst>
              <a:ext uri="{FF2B5EF4-FFF2-40B4-BE49-F238E27FC236}">
                <a16:creationId xmlns:a16="http://schemas.microsoft.com/office/drawing/2014/main" id="{77509761-C42F-4560-8752-170CFC322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0764" y="3213094"/>
            <a:ext cx="2041236" cy="15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05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B873-3F96-864B-939D-2217A9EF8065}"/>
              </a:ext>
            </a:extLst>
          </p:cNvPr>
          <p:cNvSpPr>
            <a:spLocks noGrp="1"/>
          </p:cNvSpPr>
          <p:nvPr>
            <p:ph type="title"/>
          </p:nvPr>
        </p:nvSpPr>
        <p:spPr/>
        <p:txBody>
          <a:bodyPr>
            <a:normAutofit/>
          </a:bodyPr>
          <a:lstStyle/>
          <a:p>
            <a:r>
              <a:rPr lang="en-US" dirty="0"/>
              <a:t>Docker</a:t>
            </a:r>
          </a:p>
        </p:txBody>
      </p:sp>
      <p:pic>
        <p:nvPicPr>
          <p:cNvPr id="8" name="Picture 7">
            <a:extLst>
              <a:ext uri="{FF2B5EF4-FFF2-40B4-BE49-F238E27FC236}">
                <a16:creationId xmlns:a16="http://schemas.microsoft.com/office/drawing/2014/main" id="{A655823D-F655-694B-B53A-0D812985DAF5}"/>
              </a:ext>
            </a:extLst>
          </p:cNvPr>
          <p:cNvPicPr>
            <a:picLocks noChangeAspect="1"/>
          </p:cNvPicPr>
          <p:nvPr/>
        </p:nvPicPr>
        <p:blipFill>
          <a:blip r:embed="rId3"/>
          <a:stretch>
            <a:fillRect/>
          </a:stretch>
        </p:blipFill>
        <p:spPr>
          <a:xfrm>
            <a:off x="609600" y="1788689"/>
            <a:ext cx="8534400" cy="4453467"/>
          </a:xfrm>
          <a:prstGeom prst="rect">
            <a:avLst/>
          </a:prstGeom>
        </p:spPr>
      </p:pic>
      <p:sp>
        <p:nvSpPr>
          <p:cNvPr id="9" name="TextBox 8">
            <a:extLst>
              <a:ext uri="{FF2B5EF4-FFF2-40B4-BE49-F238E27FC236}">
                <a16:creationId xmlns:a16="http://schemas.microsoft.com/office/drawing/2014/main" id="{95830D27-AFF7-FA49-8CEE-713AC9E1025C}"/>
              </a:ext>
            </a:extLst>
          </p:cNvPr>
          <p:cNvSpPr txBox="1"/>
          <p:nvPr/>
        </p:nvSpPr>
        <p:spPr>
          <a:xfrm>
            <a:off x="7072479" y="5649178"/>
            <a:ext cx="4589931" cy="830997"/>
          </a:xfrm>
          <a:prstGeom prst="rect">
            <a:avLst/>
          </a:prstGeom>
          <a:noFill/>
        </p:spPr>
        <p:txBody>
          <a:bodyPr wrap="square" rtlCol="0">
            <a:spAutoFit/>
          </a:bodyPr>
          <a:lstStyle/>
          <a:p>
            <a:r>
              <a:rPr lang="en-US" sz="2400" dirty="0"/>
              <a:t>build, ship and run any app, anywhere</a:t>
            </a:r>
          </a:p>
        </p:txBody>
      </p:sp>
      <p:sp>
        <p:nvSpPr>
          <p:cNvPr id="5" name="Rectangle 4">
            <a:extLst>
              <a:ext uri="{FF2B5EF4-FFF2-40B4-BE49-F238E27FC236}">
                <a16:creationId xmlns:a16="http://schemas.microsoft.com/office/drawing/2014/main" id="{B8126164-C8BE-9C49-AE68-72E38C2060DF}"/>
              </a:ext>
            </a:extLst>
          </p:cNvPr>
          <p:cNvSpPr/>
          <p:nvPr/>
        </p:nvSpPr>
        <p:spPr>
          <a:xfrm>
            <a:off x="319697" y="4403464"/>
            <a:ext cx="2411471" cy="1191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docker build -t </a:t>
            </a:r>
            <a:r>
              <a:rPr lang="en-US" dirty="0" err="1"/>
              <a:t>ol</a:t>
            </a:r>
            <a:r>
              <a:rPr lang="en-US" dirty="0"/>
              <a:t>-runtime --no-cache=true .</a:t>
            </a:r>
          </a:p>
        </p:txBody>
      </p:sp>
      <p:sp>
        <p:nvSpPr>
          <p:cNvPr id="6" name="Rectangle 5">
            <a:extLst>
              <a:ext uri="{FF2B5EF4-FFF2-40B4-BE49-F238E27FC236}">
                <a16:creationId xmlns:a16="http://schemas.microsoft.com/office/drawing/2014/main" id="{DE2AEAFA-60D7-7445-84AD-0B4BD32CA3C8}"/>
              </a:ext>
            </a:extLst>
          </p:cNvPr>
          <p:cNvSpPr/>
          <p:nvPr/>
        </p:nvSpPr>
        <p:spPr>
          <a:xfrm>
            <a:off x="6955974" y="4332563"/>
            <a:ext cx="4706436" cy="107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docker run -d --name rest-app -p 9080:9080 -p 9443:9443 -v &lt;absolute path to guide&gt;/start/target/liberty/</a:t>
            </a:r>
            <a:r>
              <a:rPr lang="en-US" dirty="0" err="1"/>
              <a:t>wlp</a:t>
            </a:r>
            <a:r>
              <a:rPr lang="en-US" dirty="0"/>
              <a:t>/</a:t>
            </a:r>
            <a:r>
              <a:rPr lang="en-US" dirty="0" err="1"/>
              <a:t>usr</a:t>
            </a:r>
            <a:r>
              <a:rPr lang="en-US" dirty="0"/>
              <a:t>/servers:/servers </a:t>
            </a:r>
            <a:r>
              <a:rPr lang="en-US" dirty="0" err="1"/>
              <a:t>ol</a:t>
            </a:r>
            <a:r>
              <a:rPr lang="en-US" dirty="0"/>
              <a:t>-runtime</a:t>
            </a:r>
          </a:p>
        </p:txBody>
      </p:sp>
    </p:spTree>
    <p:extLst>
      <p:ext uri="{BB962C8B-B14F-4D97-AF65-F5344CB8AC3E}">
        <p14:creationId xmlns:p14="http://schemas.microsoft.com/office/powerpoint/2010/main" val="575248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2DF6-DAB8-8A42-A595-F086DC5C2048}"/>
              </a:ext>
            </a:extLst>
          </p:cNvPr>
          <p:cNvSpPr>
            <a:spLocks noGrp="1"/>
          </p:cNvSpPr>
          <p:nvPr>
            <p:ph type="title"/>
          </p:nvPr>
        </p:nvSpPr>
        <p:spPr/>
        <p:txBody>
          <a:bodyPr/>
          <a:lstStyle/>
          <a:p>
            <a:r>
              <a:rPr lang="en-US" dirty="0"/>
              <a:t>Container Orchestration - Kubernetes</a:t>
            </a:r>
          </a:p>
        </p:txBody>
      </p:sp>
      <p:sp>
        <p:nvSpPr>
          <p:cNvPr id="3" name="TextBox 2">
            <a:extLst>
              <a:ext uri="{FF2B5EF4-FFF2-40B4-BE49-F238E27FC236}">
                <a16:creationId xmlns:a16="http://schemas.microsoft.com/office/drawing/2014/main" id="{07C42AD7-9184-EA4D-88EE-0D0DAEDC9F20}"/>
              </a:ext>
            </a:extLst>
          </p:cNvPr>
          <p:cNvSpPr txBox="1"/>
          <p:nvPr/>
        </p:nvSpPr>
        <p:spPr>
          <a:xfrm>
            <a:off x="1057619" y="2027102"/>
            <a:ext cx="10719412" cy="2246769"/>
          </a:xfrm>
          <a:prstGeom prst="rect">
            <a:avLst/>
          </a:prstGeom>
          <a:noFill/>
        </p:spPr>
        <p:txBody>
          <a:bodyPr wrap="square" rtlCol="0">
            <a:spAutoFit/>
          </a:bodyPr>
          <a:lstStyle/>
          <a:p>
            <a:pPr marL="285750" indent="-285750">
              <a:buFont typeface="Arial" panose="020B0604020202020204" pitchFamily="34" charset="0"/>
              <a:buChar char="•"/>
            </a:pPr>
            <a:r>
              <a:rPr lang="en-GB" sz="2800" dirty="0"/>
              <a:t>Running containers across many different machines</a:t>
            </a:r>
          </a:p>
          <a:p>
            <a:pPr marL="285750" indent="-285750">
              <a:buFont typeface="Arial" panose="020B0604020202020204" pitchFamily="34" charset="0"/>
              <a:buChar char="•"/>
            </a:pPr>
            <a:r>
              <a:rPr lang="en-GB" sz="2800" dirty="0"/>
              <a:t>Scaling</a:t>
            </a:r>
          </a:p>
          <a:p>
            <a:pPr marL="285750" indent="-285750">
              <a:buFont typeface="Arial" panose="020B0604020202020204" pitchFamily="34" charset="0"/>
              <a:buChar char="•"/>
            </a:pPr>
            <a:r>
              <a:rPr lang="en-GB" sz="2800" dirty="0"/>
              <a:t>Keeping storage consistent with multiple instances of an application</a:t>
            </a:r>
          </a:p>
          <a:p>
            <a:pPr marL="285750" indent="-285750">
              <a:buFont typeface="Arial" panose="020B0604020202020204" pitchFamily="34" charset="0"/>
              <a:buChar char="•"/>
            </a:pPr>
            <a:r>
              <a:rPr lang="en-GB" sz="2800" dirty="0"/>
              <a:t>Load balancing</a:t>
            </a:r>
          </a:p>
          <a:p>
            <a:pPr marL="285750" indent="-285750">
              <a:buFont typeface="Arial" panose="020B0604020202020204" pitchFamily="34" charset="0"/>
              <a:buChar char="•"/>
            </a:pPr>
            <a:r>
              <a:rPr lang="en-GB" sz="2800" dirty="0"/>
              <a:t>Manage containers automatically</a:t>
            </a:r>
            <a:endParaRPr lang="en-GB" sz="2800" dirty="0">
              <a:effectLst/>
            </a:endParaRPr>
          </a:p>
        </p:txBody>
      </p:sp>
    </p:spTree>
    <p:extLst>
      <p:ext uri="{BB962C8B-B14F-4D97-AF65-F5344CB8AC3E}">
        <p14:creationId xmlns:p14="http://schemas.microsoft.com/office/powerpoint/2010/main" val="3452332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CA45-45BD-4AAF-A4AC-13579155403A}"/>
              </a:ext>
            </a:extLst>
          </p:cNvPr>
          <p:cNvSpPr>
            <a:spLocks noGrp="1"/>
          </p:cNvSpPr>
          <p:nvPr>
            <p:ph type="title"/>
          </p:nvPr>
        </p:nvSpPr>
        <p:spPr/>
        <p:txBody>
          <a:bodyPr/>
          <a:lstStyle/>
          <a:p>
            <a:r>
              <a:rPr lang="en-US" dirty="0"/>
              <a:t>Workshop hands-on content</a:t>
            </a:r>
            <a:endParaRPr lang="en-GB" dirty="0"/>
          </a:p>
        </p:txBody>
      </p:sp>
      <p:sp>
        <p:nvSpPr>
          <p:cNvPr id="3" name="Content Placeholder 2">
            <a:extLst>
              <a:ext uri="{FF2B5EF4-FFF2-40B4-BE49-F238E27FC236}">
                <a16:creationId xmlns:a16="http://schemas.microsoft.com/office/drawing/2014/main" id="{20D34CDC-B0C5-4659-817C-D69AAE30C2F7}"/>
              </a:ext>
            </a:extLst>
          </p:cNvPr>
          <p:cNvSpPr>
            <a:spLocks noGrp="1"/>
          </p:cNvSpPr>
          <p:nvPr>
            <p:ph sz="half" idx="1"/>
          </p:nvPr>
        </p:nvSpPr>
        <p:spPr>
          <a:xfrm>
            <a:off x="609599" y="1600201"/>
            <a:ext cx="9724373" cy="4525963"/>
          </a:xfrm>
        </p:spPr>
        <p:txBody>
          <a:bodyPr>
            <a:normAutofit fontScale="40000" lnSpcReduction="20000"/>
          </a:bodyPr>
          <a:lstStyle/>
          <a:p>
            <a:r>
              <a:rPr lang="en-US" dirty="0"/>
              <a:t>Cloud-native Java Workshop</a:t>
            </a:r>
            <a:endParaRPr lang="en-GB" dirty="0"/>
          </a:p>
          <a:p>
            <a:r>
              <a:rPr lang="en-GB" dirty="0">
                <a:hlinkClick r:id="rId2"/>
              </a:rPr>
              <a:t>Workshop Preparation</a:t>
            </a:r>
            <a:endParaRPr lang="en-GB" dirty="0"/>
          </a:p>
          <a:p>
            <a:pPr lvl="1"/>
            <a:r>
              <a:rPr lang="en-GB" dirty="0">
                <a:hlinkClick r:id="rId3"/>
              </a:rPr>
              <a:t>Pre-requisites</a:t>
            </a:r>
            <a:endParaRPr lang="en-GB" dirty="0"/>
          </a:p>
          <a:p>
            <a:pPr lvl="1"/>
            <a:r>
              <a:rPr lang="en-GB" dirty="0">
                <a:hlinkClick r:id="rId4"/>
              </a:rPr>
              <a:t>Downloads</a:t>
            </a:r>
            <a:endParaRPr lang="en-GB" dirty="0"/>
          </a:p>
          <a:p>
            <a:r>
              <a:rPr lang="en-GB" dirty="0">
                <a:hlinkClick r:id="rId5"/>
              </a:rPr>
              <a:t>Introduction</a:t>
            </a:r>
            <a:endParaRPr lang="en-GB" dirty="0"/>
          </a:p>
          <a:p>
            <a:r>
              <a:rPr lang="en-GB" dirty="0"/>
              <a:t>Module 1: REST Foundation with Watson and </a:t>
            </a:r>
            <a:r>
              <a:rPr lang="en-GB" dirty="0" err="1"/>
              <a:t>Cloudant</a:t>
            </a:r>
            <a:endParaRPr lang="en-GB" dirty="0"/>
          </a:p>
          <a:p>
            <a:pPr lvl="1"/>
            <a:r>
              <a:rPr lang="en-GB" dirty="0">
                <a:hlinkClick r:id="rId6"/>
              </a:rPr>
              <a:t>Creating a RESTful web service</a:t>
            </a:r>
            <a:endParaRPr lang="en-GB" dirty="0"/>
          </a:p>
          <a:p>
            <a:pPr lvl="1"/>
            <a:r>
              <a:rPr lang="en-GB" dirty="0">
                <a:hlinkClick r:id="rId7"/>
              </a:rPr>
              <a:t>Injecting dependencies into microservices</a:t>
            </a:r>
            <a:endParaRPr lang="en-GB" dirty="0"/>
          </a:p>
          <a:p>
            <a:pPr lvl="1"/>
            <a:r>
              <a:rPr lang="en-GB" dirty="0">
                <a:hlinkClick r:id="rId8"/>
              </a:rPr>
              <a:t>Consuming RESTful services with template interfaces</a:t>
            </a:r>
            <a:endParaRPr lang="en-GB" dirty="0"/>
          </a:p>
          <a:p>
            <a:pPr lvl="1"/>
            <a:r>
              <a:rPr lang="en-GB" dirty="0">
                <a:hlinkClick r:id="rId9"/>
              </a:rPr>
              <a:t>Utilizing a Watson service on the IBM Cloud</a:t>
            </a:r>
            <a:endParaRPr lang="en-GB" dirty="0"/>
          </a:p>
          <a:p>
            <a:pPr lvl="1"/>
            <a:r>
              <a:rPr lang="en-GB" dirty="0">
                <a:hlinkClick r:id="rId10"/>
              </a:rPr>
              <a:t>Storing data on the cloud with </a:t>
            </a:r>
            <a:r>
              <a:rPr lang="en-GB" dirty="0" err="1">
                <a:hlinkClick r:id="rId10"/>
              </a:rPr>
              <a:t>Cloudant</a:t>
            </a:r>
            <a:endParaRPr lang="en-GB" dirty="0"/>
          </a:p>
          <a:p>
            <a:r>
              <a:rPr lang="en-GB" dirty="0"/>
              <a:t>Module 2: Scalable Microservice Development</a:t>
            </a:r>
          </a:p>
          <a:p>
            <a:pPr lvl="1"/>
            <a:r>
              <a:rPr lang="en-GB" dirty="0">
                <a:hlinkClick r:id="rId11"/>
              </a:rPr>
              <a:t>Configuring Microservices</a:t>
            </a:r>
            <a:endParaRPr lang="en-GB" dirty="0"/>
          </a:p>
          <a:p>
            <a:pPr lvl="1"/>
            <a:r>
              <a:rPr lang="en-GB" dirty="0">
                <a:hlinkClick r:id="rId12"/>
              </a:rPr>
              <a:t>Building fault-tolerant microservices</a:t>
            </a:r>
            <a:endParaRPr lang="en-GB" dirty="0"/>
          </a:p>
          <a:p>
            <a:pPr lvl="1"/>
            <a:r>
              <a:rPr lang="en-GB" dirty="0">
                <a:hlinkClick r:id="rId13"/>
              </a:rPr>
              <a:t>Securing microservices</a:t>
            </a:r>
            <a:endParaRPr lang="en-GB" dirty="0"/>
          </a:p>
          <a:p>
            <a:pPr lvl="1"/>
            <a:r>
              <a:rPr lang="en-GB" dirty="0">
                <a:hlinkClick r:id="rId14"/>
              </a:rPr>
              <a:t>Documenting RESTful APIs</a:t>
            </a:r>
            <a:endParaRPr lang="en-GB" dirty="0"/>
          </a:p>
          <a:p>
            <a:r>
              <a:rPr lang="en-GB" dirty="0"/>
              <a:t>Module 3: Microservice Observability</a:t>
            </a:r>
          </a:p>
          <a:p>
            <a:pPr lvl="1"/>
            <a:r>
              <a:rPr lang="en-GB" dirty="0">
                <a:hlinkClick r:id="rId15"/>
              </a:rPr>
              <a:t>Providing metrics from a microservice</a:t>
            </a:r>
            <a:endParaRPr lang="en-GB" dirty="0"/>
          </a:p>
          <a:p>
            <a:pPr lvl="1"/>
            <a:r>
              <a:rPr lang="en-US" dirty="0">
                <a:hlinkClick r:id="rId16"/>
              </a:rPr>
              <a:t>Adding health reports to microservices</a:t>
            </a:r>
            <a:endParaRPr lang="en-US" dirty="0"/>
          </a:p>
          <a:p>
            <a:pPr lvl="1"/>
            <a:r>
              <a:rPr lang="en-US" dirty="0">
                <a:hlinkClick r:id="rId17"/>
              </a:rPr>
              <a:t>Enabling distributed tracing in microservices</a:t>
            </a:r>
            <a:endParaRPr lang="en-US" dirty="0"/>
          </a:p>
          <a:p>
            <a:r>
              <a:rPr lang="en-US" dirty="0"/>
              <a:t>Module 4</a:t>
            </a:r>
            <a:r>
              <a:rPr lang="en-GB" dirty="0"/>
              <a:t>: Microservice Deployment and Update</a:t>
            </a:r>
          </a:p>
          <a:p>
            <a:pPr lvl="1"/>
            <a:r>
              <a:rPr lang="en-GB" dirty="0">
                <a:hlinkClick r:id="rId18"/>
              </a:rPr>
              <a:t>Deploying microservices to Kubernetes</a:t>
            </a:r>
            <a:endParaRPr lang="en-GB" dirty="0"/>
          </a:p>
          <a:p>
            <a:pPr lvl="1"/>
            <a:r>
              <a:rPr lang="en-GB" dirty="0">
                <a:hlinkClick r:id="rId19"/>
              </a:rPr>
              <a:t>Configuring microservices running in Kubernetes</a:t>
            </a:r>
            <a:endParaRPr lang="en-GB" dirty="0"/>
          </a:p>
          <a:p>
            <a:pPr lvl="1"/>
            <a:r>
              <a:rPr lang="en-GB" dirty="0">
                <a:hlinkClick r:id="rId20"/>
              </a:rPr>
              <a:t>Checking the health of microservices on Kubernetes</a:t>
            </a:r>
            <a:endParaRPr lang="en-GB" dirty="0"/>
          </a:p>
          <a:p>
            <a:pPr lvl="1"/>
            <a:r>
              <a:rPr lang="en-GB" dirty="0">
                <a:hlinkClick r:id="rId21"/>
              </a:rPr>
              <a:t>Deploying microservices to IBM Cloud</a:t>
            </a:r>
            <a:endParaRPr lang="en-GB" dirty="0"/>
          </a:p>
          <a:p>
            <a:endParaRPr lang="en-GB" dirty="0"/>
          </a:p>
          <a:p>
            <a:endParaRPr lang="en-GB" dirty="0"/>
          </a:p>
        </p:txBody>
      </p:sp>
    </p:spTree>
    <p:extLst>
      <p:ext uri="{BB962C8B-B14F-4D97-AF65-F5344CB8AC3E}">
        <p14:creationId xmlns:p14="http://schemas.microsoft.com/office/powerpoint/2010/main" val="98193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6266-CEE6-5A42-837D-68D18BFEA077}"/>
              </a:ext>
            </a:extLst>
          </p:cNvPr>
          <p:cNvSpPr>
            <a:spLocks noGrp="1"/>
          </p:cNvSpPr>
          <p:nvPr>
            <p:ph type="title"/>
          </p:nvPr>
        </p:nvSpPr>
        <p:spPr/>
        <p:txBody>
          <a:bodyPr/>
          <a:lstStyle/>
          <a:p>
            <a:r>
              <a:rPr lang="en-US" dirty="0"/>
              <a:t>Kubernetes Terms</a:t>
            </a:r>
          </a:p>
        </p:txBody>
      </p:sp>
      <p:pic>
        <p:nvPicPr>
          <p:cNvPr id="1026" name="Picture 2" descr="https://cdn-images-1.medium.com/max/1600/1*uyMd-QxYaOk_APwtuScsOg.png">
            <a:extLst>
              <a:ext uri="{FF2B5EF4-FFF2-40B4-BE49-F238E27FC236}">
                <a16:creationId xmlns:a16="http://schemas.microsoft.com/office/drawing/2014/main" id="{F4B43D74-3CD9-DE47-B036-8BA46EB05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585" y="2857500"/>
            <a:ext cx="1312862" cy="1143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28D48B-BE28-AE4D-9D52-2794E8C37678}"/>
              </a:ext>
            </a:extLst>
          </p:cNvPr>
          <p:cNvSpPr txBox="1"/>
          <p:nvPr/>
        </p:nvSpPr>
        <p:spPr>
          <a:xfrm>
            <a:off x="2788325" y="3257264"/>
            <a:ext cx="2108718" cy="369332"/>
          </a:xfrm>
          <a:prstGeom prst="rect">
            <a:avLst/>
          </a:prstGeom>
          <a:noFill/>
        </p:spPr>
        <p:txBody>
          <a:bodyPr wrap="square" rtlCol="0">
            <a:spAutoFit/>
          </a:bodyPr>
          <a:lstStyle/>
          <a:p>
            <a:r>
              <a:rPr lang="en-US" dirty="0"/>
              <a:t>Nodes</a:t>
            </a:r>
          </a:p>
        </p:txBody>
      </p:sp>
      <p:pic>
        <p:nvPicPr>
          <p:cNvPr id="1028" name="Picture 4" descr="https://cdn-images-1.medium.com/max/1600/1*KoMzLETQeN-c63x7xzSKPw.png">
            <a:extLst>
              <a:ext uri="{FF2B5EF4-FFF2-40B4-BE49-F238E27FC236}">
                <a16:creationId xmlns:a16="http://schemas.microsoft.com/office/drawing/2014/main" id="{9D1CCB70-CCE9-D446-BA59-620C2A1C6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4" y="1519196"/>
            <a:ext cx="1400063" cy="942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CCB2DA-717F-D643-816B-FBC7CF320913}"/>
              </a:ext>
            </a:extLst>
          </p:cNvPr>
          <p:cNvSpPr txBox="1"/>
          <p:nvPr/>
        </p:nvSpPr>
        <p:spPr>
          <a:xfrm>
            <a:off x="2813119" y="1805726"/>
            <a:ext cx="1212980" cy="369332"/>
          </a:xfrm>
          <a:prstGeom prst="rect">
            <a:avLst/>
          </a:prstGeom>
          <a:noFill/>
        </p:spPr>
        <p:txBody>
          <a:bodyPr wrap="square" rtlCol="0">
            <a:spAutoFit/>
          </a:bodyPr>
          <a:lstStyle/>
          <a:p>
            <a:r>
              <a:rPr lang="en-US" dirty="0"/>
              <a:t>Cluster</a:t>
            </a:r>
          </a:p>
        </p:txBody>
      </p:sp>
      <p:pic>
        <p:nvPicPr>
          <p:cNvPr id="1030" name="Picture 6" descr="https://cdn-images-1.medium.com/max/1200/1*kF57zE9a5YCzhILHdmuRvQ.png">
            <a:extLst>
              <a:ext uri="{FF2B5EF4-FFF2-40B4-BE49-F238E27FC236}">
                <a16:creationId xmlns:a16="http://schemas.microsoft.com/office/drawing/2014/main" id="{67857116-2D24-FB41-8FB9-72FB0E25B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16" y="4374478"/>
            <a:ext cx="2245503" cy="1352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24F351-3A26-AB45-AFEA-79B51FA8F471}"/>
              </a:ext>
            </a:extLst>
          </p:cNvPr>
          <p:cNvSpPr txBox="1"/>
          <p:nvPr/>
        </p:nvSpPr>
        <p:spPr>
          <a:xfrm>
            <a:off x="2901690" y="4684581"/>
            <a:ext cx="1334277" cy="646331"/>
          </a:xfrm>
          <a:prstGeom prst="rect">
            <a:avLst/>
          </a:prstGeom>
          <a:noFill/>
        </p:spPr>
        <p:txBody>
          <a:bodyPr wrap="square" rtlCol="0">
            <a:spAutoFit/>
          </a:bodyPr>
          <a:lstStyle/>
          <a:p>
            <a:r>
              <a:rPr lang="en-US" dirty="0"/>
              <a:t>Persistence volumes</a:t>
            </a:r>
          </a:p>
        </p:txBody>
      </p:sp>
      <p:pic>
        <p:nvPicPr>
          <p:cNvPr id="1032" name="Picture 8" descr="https://cdn-images-1.medium.com/max/1600/1*ILinzzMdnD5oQ6Tu2bfBgQ.png">
            <a:extLst>
              <a:ext uri="{FF2B5EF4-FFF2-40B4-BE49-F238E27FC236}">
                <a16:creationId xmlns:a16="http://schemas.microsoft.com/office/drawing/2014/main" id="{DF5E0547-D54B-4F4E-BDD1-860C50D96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078" y="3079715"/>
            <a:ext cx="2445395" cy="9781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585FB2-05D1-D844-8762-97A67D69A432}"/>
              </a:ext>
            </a:extLst>
          </p:cNvPr>
          <p:cNvSpPr txBox="1"/>
          <p:nvPr/>
        </p:nvSpPr>
        <p:spPr>
          <a:xfrm>
            <a:off x="7979461" y="3490041"/>
            <a:ext cx="1190454" cy="369332"/>
          </a:xfrm>
          <a:prstGeom prst="rect">
            <a:avLst/>
          </a:prstGeom>
          <a:noFill/>
        </p:spPr>
        <p:txBody>
          <a:bodyPr wrap="none" rtlCol="0">
            <a:spAutoFit/>
          </a:bodyPr>
          <a:lstStyle/>
          <a:p>
            <a:r>
              <a:rPr lang="en-US" dirty="0"/>
              <a:t>Containers</a:t>
            </a:r>
          </a:p>
        </p:txBody>
      </p:sp>
      <p:pic>
        <p:nvPicPr>
          <p:cNvPr id="1034" name="Picture 10" descr="https://cdn-images-1.medium.com/max/1600/1*8OD0MgDNu3Csq0tGpS8Obg.png">
            <a:extLst>
              <a:ext uri="{FF2B5EF4-FFF2-40B4-BE49-F238E27FC236}">
                <a16:creationId xmlns:a16="http://schemas.microsoft.com/office/drawing/2014/main" id="{C1EBD5B4-8D0A-E74D-9353-B55E20F72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9055" y="2999440"/>
            <a:ext cx="2058957" cy="945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0FF549-EA0D-3743-B312-A7CF0D133ABF}"/>
              </a:ext>
            </a:extLst>
          </p:cNvPr>
          <p:cNvSpPr txBox="1"/>
          <p:nvPr/>
        </p:nvSpPr>
        <p:spPr>
          <a:xfrm>
            <a:off x="5355123" y="3297742"/>
            <a:ext cx="632096" cy="369332"/>
          </a:xfrm>
          <a:prstGeom prst="rect">
            <a:avLst/>
          </a:prstGeom>
          <a:noFill/>
        </p:spPr>
        <p:txBody>
          <a:bodyPr wrap="none" rtlCol="0">
            <a:spAutoFit/>
          </a:bodyPr>
          <a:lstStyle/>
          <a:p>
            <a:r>
              <a:rPr lang="en-US" dirty="0"/>
              <a:t>Pods</a:t>
            </a:r>
          </a:p>
        </p:txBody>
      </p:sp>
      <p:pic>
        <p:nvPicPr>
          <p:cNvPr id="1036" name="Picture 12" descr="https://cdn-images-1.medium.com/max/1600/1*iTAVk3glVD95hb-X3HiCKg.png">
            <a:extLst>
              <a:ext uri="{FF2B5EF4-FFF2-40B4-BE49-F238E27FC236}">
                <a16:creationId xmlns:a16="http://schemas.microsoft.com/office/drawing/2014/main" id="{71EEEBF4-4EA5-4940-8EFA-0028911BD9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7643" y="4499915"/>
            <a:ext cx="2531818" cy="13529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B671E7-7BBC-6140-8AED-5AACD2C4862B}"/>
              </a:ext>
            </a:extLst>
          </p:cNvPr>
          <p:cNvSpPr txBox="1"/>
          <p:nvPr/>
        </p:nvSpPr>
        <p:spPr>
          <a:xfrm>
            <a:off x="8287232" y="5014432"/>
            <a:ext cx="1428468" cy="369332"/>
          </a:xfrm>
          <a:prstGeom prst="rect">
            <a:avLst/>
          </a:prstGeom>
          <a:noFill/>
        </p:spPr>
        <p:txBody>
          <a:bodyPr wrap="none" rtlCol="0">
            <a:spAutoFit/>
          </a:bodyPr>
          <a:lstStyle/>
          <a:p>
            <a:r>
              <a:rPr lang="en-US" dirty="0"/>
              <a:t>Deployments</a:t>
            </a:r>
          </a:p>
        </p:txBody>
      </p:sp>
      <p:pic>
        <p:nvPicPr>
          <p:cNvPr id="1038" name="Picture 14" descr="https://cdn-images-1.medium.com/max/1600/1*tBJ-_g4Mk5OkfzLEHrRsRw.png">
            <a:extLst>
              <a:ext uri="{FF2B5EF4-FFF2-40B4-BE49-F238E27FC236}">
                <a16:creationId xmlns:a16="http://schemas.microsoft.com/office/drawing/2014/main" id="{57E91E1F-3B56-6748-8E5D-5D63DC4B02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9837" y="1150215"/>
            <a:ext cx="2060156" cy="15488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A0EC9A-95A5-2C41-9C31-B1DBD5606050}"/>
              </a:ext>
            </a:extLst>
          </p:cNvPr>
          <p:cNvSpPr txBox="1"/>
          <p:nvPr/>
        </p:nvSpPr>
        <p:spPr>
          <a:xfrm>
            <a:off x="10045900" y="1988358"/>
            <a:ext cx="845296" cy="369332"/>
          </a:xfrm>
          <a:prstGeom prst="rect">
            <a:avLst/>
          </a:prstGeom>
          <a:noFill/>
        </p:spPr>
        <p:txBody>
          <a:bodyPr wrap="none" rtlCol="0">
            <a:spAutoFit/>
          </a:bodyPr>
          <a:lstStyle/>
          <a:p>
            <a:r>
              <a:rPr lang="en-US" dirty="0"/>
              <a:t>Ingress</a:t>
            </a:r>
          </a:p>
        </p:txBody>
      </p:sp>
      <p:sp>
        <p:nvSpPr>
          <p:cNvPr id="10" name="TextBox 9">
            <a:extLst>
              <a:ext uri="{FF2B5EF4-FFF2-40B4-BE49-F238E27FC236}">
                <a16:creationId xmlns:a16="http://schemas.microsoft.com/office/drawing/2014/main" id="{01DAEE48-0D13-2A41-B857-C1B29BBBCA6E}"/>
              </a:ext>
            </a:extLst>
          </p:cNvPr>
          <p:cNvSpPr txBox="1"/>
          <p:nvPr/>
        </p:nvSpPr>
        <p:spPr>
          <a:xfrm>
            <a:off x="279919" y="6123922"/>
            <a:ext cx="5069016" cy="215444"/>
          </a:xfrm>
          <a:prstGeom prst="rect">
            <a:avLst/>
          </a:prstGeom>
          <a:noFill/>
        </p:spPr>
        <p:txBody>
          <a:bodyPr wrap="none" rtlCol="0">
            <a:spAutoFit/>
          </a:bodyPr>
          <a:lstStyle/>
          <a:p>
            <a:r>
              <a:rPr lang="en-US" sz="800" dirty="0"/>
              <a:t>Images from https://</a:t>
            </a:r>
            <a:r>
              <a:rPr lang="en-US" sz="800" dirty="0" err="1"/>
              <a:t>medium.com</a:t>
            </a:r>
            <a:r>
              <a:rPr lang="en-US" sz="800" dirty="0"/>
              <a:t>/google-cloud/kubernetes-101-pods-nodes-containers-and-clusters-c1509e409e16</a:t>
            </a:r>
          </a:p>
        </p:txBody>
      </p:sp>
    </p:spTree>
    <p:extLst>
      <p:ext uri="{BB962C8B-B14F-4D97-AF65-F5344CB8AC3E}">
        <p14:creationId xmlns:p14="http://schemas.microsoft.com/office/powerpoint/2010/main" val="3483099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161F-B4B5-FA4D-95ED-D599D41E7E5F}"/>
              </a:ext>
            </a:extLst>
          </p:cNvPr>
          <p:cNvSpPr>
            <a:spLocks noGrp="1"/>
          </p:cNvSpPr>
          <p:nvPr>
            <p:ph type="title"/>
          </p:nvPr>
        </p:nvSpPr>
        <p:spPr/>
        <p:txBody>
          <a:bodyPr>
            <a:normAutofit/>
          </a:bodyPr>
          <a:lstStyle/>
          <a:p>
            <a:r>
              <a:rPr lang="en-US" dirty="0"/>
              <a:t>Kubernetes – k8s</a:t>
            </a:r>
          </a:p>
        </p:txBody>
      </p:sp>
      <p:pic>
        <p:nvPicPr>
          <p:cNvPr id="4098" name="Picture 2" descr="Image result for kubernetes hierarchy">
            <a:extLst>
              <a:ext uri="{FF2B5EF4-FFF2-40B4-BE49-F238E27FC236}">
                <a16:creationId xmlns:a16="http://schemas.microsoft.com/office/drawing/2014/main" id="{E4F1C6FC-D91B-424A-8091-5D4683E86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85" y="1613498"/>
            <a:ext cx="8268683" cy="4651135"/>
          </a:xfrm>
          <a:prstGeom prst="rect">
            <a:avLst/>
          </a:prstGeom>
          <a:solidFill>
            <a:schemeClr val="bg1">
              <a:lumMod val="65000"/>
            </a:schemeClr>
          </a:solidFill>
          <a:ln>
            <a:solidFill>
              <a:srgbClr val="3A81BA"/>
            </a:solidFill>
          </a:ln>
          <a:extLst/>
        </p:spPr>
      </p:pic>
      <p:pic>
        <p:nvPicPr>
          <p:cNvPr id="4100" name="Picture 4" descr="Related image">
            <a:extLst>
              <a:ext uri="{FF2B5EF4-FFF2-40B4-BE49-F238E27FC236}">
                <a16:creationId xmlns:a16="http://schemas.microsoft.com/office/drawing/2014/main" id="{98D7E60C-5A4B-084B-836A-A6784E0EC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64" y="1934478"/>
            <a:ext cx="840065" cy="74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4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525379" y="46922"/>
            <a:ext cx="10972800" cy="1143000"/>
          </a:xfrm>
        </p:spPr>
        <p:txBody>
          <a:bodyPr/>
          <a:lstStyle/>
          <a:p>
            <a:r>
              <a:rPr lang="en-US" dirty="0"/>
              <a:t>MicroProfile Config with Kubernetes</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664629" y="1464251"/>
            <a:ext cx="2191179"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6452576" y="1537286"/>
            <a:ext cx="2191180"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a:off x="2855808" y="2471979"/>
            <a:ext cx="3287941" cy="6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244796" y="2065974"/>
            <a:ext cx="792367" cy="705558"/>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6143749" y="2184060"/>
            <a:ext cx="587878" cy="587878"/>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764591" y="1209162"/>
            <a:ext cx="587878" cy="58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1908675" y="1209162"/>
            <a:ext cx="587878" cy="58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7764591" y="3140172"/>
            <a:ext cx="587878" cy="533240"/>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1902329" y="3140171"/>
            <a:ext cx="587878" cy="533240"/>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7"/>
          <a:stretch>
            <a:fillRect/>
          </a:stretch>
        </p:blipFill>
        <p:spPr>
          <a:xfrm>
            <a:off x="5234488" y="2533593"/>
            <a:ext cx="654321" cy="654321"/>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901698" y="1896415"/>
            <a:ext cx="662191" cy="822697"/>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6766145" y="1896415"/>
            <a:ext cx="662191" cy="822697"/>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8"/>
          <a:stretch>
            <a:fillRect/>
          </a:stretch>
        </p:blipFill>
        <p:spPr>
          <a:xfrm>
            <a:off x="2440729" y="2184060"/>
            <a:ext cx="587878" cy="516690"/>
          </a:xfrm>
          <a:prstGeom prst="rect">
            <a:avLst/>
          </a:prstGeom>
        </p:spPr>
      </p:pic>
      <p:sp>
        <p:nvSpPr>
          <p:cNvPr id="39" name="Rectangle 38">
            <a:extLst>
              <a:ext uri="{FF2B5EF4-FFF2-40B4-BE49-F238E27FC236}">
                <a16:creationId xmlns:a16="http://schemas.microsoft.com/office/drawing/2014/main" id="{981D4202-6CD3-5E43-8FB2-5C37DD142E2E}"/>
              </a:ext>
            </a:extLst>
          </p:cNvPr>
          <p:cNvSpPr/>
          <p:nvPr/>
        </p:nvSpPr>
        <p:spPr>
          <a:xfrm>
            <a:off x="525379" y="4376670"/>
            <a:ext cx="3758257" cy="1754326"/>
          </a:xfrm>
          <a:prstGeom prst="rect">
            <a:avLst/>
          </a:prstGeom>
          <a:solidFill>
            <a:schemeClr val="tx1"/>
          </a:solidFill>
        </p:spPr>
        <p:txBody>
          <a:bodyPr wrap="square">
            <a:spAutoFit/>
          </a:bodyPr>
          <a:lstStyle/>
          <a:p>
            <a:r>
              <a:rPr lang="en-GB" dirty="0" err="1">
                <a:solidFill>
                  <a:srgbClr val="569CD6"/>
                </a:solidFill>
                <a:latin typeface="Menlo" panose="020B0609030804020204" pitchFamily="49" charset="0"/>
              </a:rPr>
              <a:t>env</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name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GREETING</a:t>
            </a:r>
            <a:endParaRPr lang="en-GB" dirty="0">
              <a:solidFill>
                <a:srgbClr val="D4D4D4"/>
              </a:solidFill>
              <a:latin typeface="Menlo" panose="020B0609030804020204" pitchFamily="49" charset="0"/>
            </a:endParaRPr>
          </a:p>
          <a:p>
            <a:r>
              <a:rPr lang="en-GB" dirty="0" err="1">
                <a:solidFill>
                  <a:srgbClr val="569CD6"/>
                </a:solidFill>
                <a:latin typeface="Menlo" panose="020B0609030804020204" pitchFamily="49" charset="0"/>
              </a:rPr>
              <a:t>valueFrom</a:t>
            </a:r>
            <a:r>
              <a:rPr lang="en-GB" dirty="0">
                <a:solidFill>
                  <a:srgbClr val="D4D4D4"/>
                </a:solidFill>
                <a:latin typeface="Menlo" panose="020B0609030804020204" pitchFamily="49" charset="0"/>
              </a:rPr>
              <a:t>:</a:t>
            </a:r>
          </a:p>
          <a:p>
            <a:r>
              <a:rPr lang="en-GB" dirty="0" err="1">
                <a:solidFill>
                  <a:srgbClr val="569CD6"/>
                </a:solidFill>
                <a:latin typeface="Menlo" panose="020B0609030804020204" pitchFamily="49" charset="0"/>
              </a:rPr>
              <a:t>configMapKeyRef</a:t>
            </a:r>
            <a:r>
              <a:rPr lang="en-GB" dirty="0">
                <a:solidFill>
                  <a:srgbClr val="D4D4D4"/>
                </a:solidFill>
                <a:latin typeface="Menlo" panose="020B0609030804020204" pitchFamily="49" charset="0"/>
              </a:rPr>
              <a:t>:</a:t>
            </a:r>
          </a:p>
          <a:p>
            <a:r>
              <a:rPr lang="en-GB" dirty="0">
                <a:solidFill>
                  <a:srgbClr val="569CD6"/>
                </a:solidFill>
                <a:latin typeface="Menlo" panose="020B0609030804020204" pitchFamily="49" charset="0"/>
              </a:rPr>
              <a:t>name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greeting-config</a:t>
            </a:r>
            <a:endParaRPr lang="en-GB" dirty="0">
              <a:solidFill>
                <a:srgbClr val="D4D4D4"/>
              </a:solidFill>
              <a:latin typeface="Menlo" panose="020B0609030804020204" pitchFamily="49" charset="0"/>
            </a:endParaRPr>
          </a:p>
          <a:p>
            <a:r>
              <a:rPr lang="en-GB" dirty="0">
                <a:solidFill>
                  <a:srgbClr val="569CD6"/>
                </a:solidFill>
                <a:latin typeface="Menlo" panose="020B0609030804020204" pitchFamily="49" charset="0"/>
              </a:rPr>
              <a:t>key</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message</a:t>
            </a:r>
            <a:endParaRPr lang="en-GB" dirty="0"/>
          </a:p>
        </p:txBody>
      </p:sp>
      <p:sp>
        <p:nvSpPr>
          <p:cNvPr id="41" name="Rectangle 40">
            <a:extLst>
              <a:ext uri="{FF2B5EF4-FFF2-40B4-BE49-F238E27FC236}">
                <a16:creationId xmlns:a16="http://schemas.microsoft.com/office/drawing/2014/main" id="{BA400210-2AC0-EF44-9FD3-D3DAE9589D88}"/>
              </a:ext>
            </a:extLst>
          </p:cNvPr>
          <p:cNvSpPr/>
          <p:nvPr/>
        </p:nvSpPr>
        <p:spPr>
          <a:xfrm>
            <a:off x="4584032" y="4321842"/>
            <a:ext cx="7351294" cy="369332"/>
          </a:xfrm>
          <a:prstGeom prst="rect">
            <a:avLst/>
          </a:prstGeom>
          <a:solidFill>
            <a:schemeClr val="tx1"/>
          </a:solidFill>
        </p:spPr>
        <p:txBody>
          <a:bodyPr wrap="square">
            <a:spAutoFit/>
          </a:bodyPr>
          <a:lstStyle/>
          <a:p>
            <a:r>
              <a:rPr lang="en-US" dirty="0" err="1">
                <a:solidFill>
                  <a:schemeClr val="bg1"/>
                </a:solidFill>
              </a:rPr>
              <a:t>kubectl</a:t>
            </a:r>
            <a:r>
              <a:rPr lang="en-US" dirty="0">
                <a:solidFill>
                  <a:schemeClr val="bg1"/>
                </a:solidFill>
              </a:rPr>
              <a:t> create </a:t>
            </a:r>
            <a:r>
              <a:rPr lang="en-US" dirty="0" err="1">
                <a:solidFill>
                  <a:schemeClr val="bg1"/>
                </a:solidFill>
              </a:rPr>
              <a:t>configmap</a:t>
            </a:r>
            <a:r>
              <a:rPr lang="en-US" dirty="0">
                <a:solidFill>
                  <a:schemeClr val="bg1"/>
                </a:solidFill>
              </a:rPr>
              <a:t> greeting-config --from-literal message=Greetings...</a:t>
            </a:r>
          </a:p>
        </p:txBody>
      </p:sp>
      <p:sp>
        <p:nvSpPr>
          <p:cNvPr id="46" name="Rectangle 45">
            <a:extLst>
              <a:ext uri="{FF2B5EF4-FFF2-40B4-BE49-F238E27FC236}">
                <a16:creationId xmlns:a16="http://schemas.microsoft.com/office/drawing/2014/main" id="{7FAA4219-91B1-5940-8DC9-36A7D75B7BD3}"/>
              </a:ext>
            </a:extLst>
          </p:cNvPr>
          <p:cNvSpPr/>
          <p:nvPr/>
        </p:nvSpPr>
        <p:spPr>
          <a:xfrm>
            <a:off x="4598087" y="4834799"/>
            <a:ext cx="7337239" cy="923330"/>
          </a:xfrm>
          <a:prstGeom prst="rect">
            <a:avLst/>
          </a:prstGeom>
          <a:solidFill>
            <a:schemeClr val="tx1"/>
          </a:solidFill>
        </p:spPr>
        <p:txBody>
          <a:bodyPr wrap="square">
            <a:spAutoFit/>
          </a:bodyPr>
          <a:lstStyle/>
          <a:p>
            <a:r>
              <a:rPr lang="en-GB" dirty="0">
                <a:solidFill>
                  <a:srgbClr val="4EC9B0"/>
                </a:solidFill>
                <a:latin typeface="Menlo" panose="020B0609030804020204" pitchFamily="49" charset="0"/>
              </a:rPr>
              <a:t>@Inject</a:t>
            </a:r>
            <a:endParaRPr lang="en-GB" dirty="0">
              <a:solidFill>
                <a:srgbClr val="D4D4D4"/>
              </a:solidFill>
              <a:latin typeface="Menlo" panose="020B0609030804020204" pitchFamily="49" charset="0"/>
            </a:endParaRPr>
          </a:p>
          <a:p>
            <a:r>
              <a:rPr lang="en-GB" dirty="0">
                <a:solidFill>
                  <a:srgbClr val="4EC9B0"/>
                </a:solidFill>
                <a:latin typeface="Menlo" panose="020B0609030804020204" pitchFamily="49" charset="0"/>
              </a:rPr>
              <a:t>@</a:t>
            </a:r>
            <a:r>
              <a:rPr lang="en-GB" dirty="0" err="1">
                <a:solidFill>
                  <a:srgbClr val="4EC9B0"/>
                </a:solidFill>
                <a:latin typeface="Menlo" panose="020B0609030804020204" pitchFamily="49" charset="0"/>
              </a:rPr>
              <a:t>ConfigProperty</a:t>
            </a:r>
            <a:r>
              <a:rPr lang="en-GB" dirty="0">
                <a:solidFill>
                  <a:srgbClr val="D4D4D4"/>
                </a:solidFill>
                <a:latin typeface="Menlo" panose="020B0609030804020204" pitchFamily="49" charset="0"/>
              </a:rPr>
              <a:t>(name = </a:t>
            </a:r>
            <a:r>
              <a:rPr lang="en-GB" dirty="0">
                <a:solidFill>
                  <a:srgbClr val="CE9178"/>
                </a:solidFill>
                <a:latin typeface="Menlo" panose="020B0609030804020204" pitchFamily="49" charset="0"/>
              </a:rPr>
              <a:t>"GREETING"</a:t>
            </a:r>
            <a:r>
              <a:rPr lang="en-GB" dirty="0">
                <a:solidFill>
                  <a:srgbClr val="D4D4D4"/>
                </a:solidFill>
                <a:latin typeface="Menlo" panose="020B0609030804020204" pitchFamily="49" charset="0"/>
              </a:rPr>
              <a:t>)</a:t>
            </a:r>
          </a:p>
          <a:p>
            <a:r>
              <a:rPr lang="en-GB" dirty="0">
                <a:solidFill>
                  <a:srgbClr val="569CD6"/>
                </a:solidFill>
                <a:latin typeface="Menlo" panose="020B0609030804020204" pitchFamily="49" charset="0"/>
              </a:rPr>
              <a:t>private</a:t>
            </a:r>
            <a:r>
              <a:rPr lang="en-GB" dirty="0">
                <a:solidFill>
                  <a:srgbClr val="D4D4D4"/>
                </a:solidFill>
                <a:latin typeface="Menlo" panose="020B0609030804020204" pitchFamily="49" charset="0"/>
              </a:rPr>
              <a:t> </a:t>
            </a:r>
            <a:r>
              <a:rPr lang="en-GB" dirty="0">
                <a:solidFill>
                  <a:srgbClr val="4EC9B0"/>
                </a:solidFill>
                <a:latin typeface="Menlo" panose="020B0609030804020204" pitchFamily="49" charset="0"/>
              </a:rPr>
              <a:t>String</a:t>
            </a:r>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greeting</a:t>
            </a:r>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591679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525379" y="46922"/>
            <a:ext cx="10972800" cy="1143000"/>
          </a:xfrm>
        </p:spPr>
        <p:txBody>
          <a:bodyPr/>
          <a:lstStyle/>
          <a:p>
            <a:r>
              <a:rPr lang="en-US" dirty="0"/>
              <a:t>MicroProfile Health with Kubernetes</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664629" y="1464251"/>
            <a:ext cx="2191179"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6452576" y="1537286"/>
            <a:ext cx="2191180"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a:off x="2855808" y="2471979"/>
            <a:ext cx="3287941" cy="6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244796" y="2065974"/>
            <a:ext cx="792367" cy="705558"/>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6143749" y="2184060"/>
            <a:ext cx="587878" cy="587878"/>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764591" y="1209162"/>
            <a:ext cx="587878" cy="58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1908675" y="1209162"/>
            <a:ext cx="587878" cy="58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7764591" y="3140172"/>
            <a:ext cx="587878" cy="533240"/>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1902329" y="3140171"/>
            <a:ext cx="587878" cy="533240"/>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7"/>
          <a:stretch>
            <a:fillRect/>
          </a:stretch>
        </p:blipFill>
        <p:spPr>
          <a:xfrm>
            <a:off x="5234488" y="2533593"/>
            <a:ext cx="654321" cy="654321"/>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901698" y="1896415"/>
            <a:ext cx="662191" cy="822697"/>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6766145" y="1896415"/>
            <a:ext cx="662191" cy="822697"/>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8"/>
          <a:stretch>
            <a:fillRect/>
          </a:stretch>
        </p:blipFill>
        <p:spPr>
          <a:xfrm>
            <a:off x="2440729" y="2184060"/>
            <a:ext cx="587878" cy="516690"/>
          </a:xfrm>
          <a:prstGeom prst="rect">
            <a:avLst/>
          </a:prstGeom>
        </p:spPr>
      </p:pic>
      <p:sp>
        <p:nvSpPr>
          <p:cNvPr id="39" name="Rectangle 38">
            <a:extLst>
              <a:ext uri="{FF2B5EF4-FFF2-40B4-BE49-F238E27FC236}">
                <a16:creationId xmlns:a16="http://schemas.microsoft.com/office/drawing/2014/main" id="{981D4202-6CD3-5E43-8FB2-5C37DD142E2E}"/>
              </a:ext>
            </a:extLst>
          </p:cNvPr>
          <p:cNvSpPr/>
          <p:nvPr/>
        </p:nvSpPr>
        <p:spPr>
          <a:xfrm>
            <a:off x="1869874" y="4667031"/>
            <a:ext cx="7049928" cy="1600438"/>
          </a:xfrm>
          <a:prstGeom prst="rect">
            <a:avLst/>
          </a:prstGeom>
          <a:solidFill>
            <a:schemeClr val="tx1"/>
          </a:solidFill>
        </p:spPr>
        <p:txBody>
          <a:bodyPr wrap="square">
            <a:spAutoFit/>
          </a:bodyPr>
          <a:lstStyle/>
          <a:p>
            <a:r>
              <a:rPr lang="en-GB" sz="1400" dirty="0" err="1">
                <a:solidFill>
                  <a:srgbClr val="569CD6"/>
                </a:solidFill>
                <a:latin typeface="Menlo" panose="020B0609030804020204" pitchFamily="49" charset="0"/>
              </a:rPr>
              <a:t>readinessProbe</a:t>
            </a:r>
            <a:r>
              <a:rPr lang="en-GB" sz="1400" dirty="0">
                <a:solidFill>
                  <a:srgbClr val="D4D4D4"/>
                </a:solidFill>
                <a:latin typeface="Menlo" panose="020B0609030804020204" pitchFamily="49" charset="0"/>
              </a:rPr>
              <a:t>:</a:t>
            </a:r>
          </a:p>
          <a:p>
            <a:r>
              <a:rPr lang="en-GB" sz="1400" dirty="0" err="1">
                <a:solidFill>
                  <a:srgbClr val="569CD6"/>
                </a:solidFill>
                <a:latin typeface="Menlo" panose="020B0609030804020204" pitchFamily="49" charset="0"/>
              </a:rPr>
              <a:t>httpGet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path</a:t>
            </a:r>
            <a:r>
              <a:rPr lang="en-GB" sz="1400" dirty="0">
                <a:solidFill>
                  <a:srgbClr val="D4D4D4"/>
                </a:solidFill>
                <a:latin typeface="Menlo" panose="020B0609030804020204" pitchFamily="49" charset="0"/>
              </a:rPr>
              <a:t>: </a:t>
            </a:r>
            <a:r>
              <a:rPr lang="en-GB" sz="1400" dirty="0">
                <a:solidFill>
                  <a:srgbClr val="CE9178"/>
                </a:solidFill>
                <a:latin typeface="Menlo" panose="020B0609030804020204" pitchFamily="49" charset="0"/>
              </a:rPr>
              <a:t>/health</a:t>
            </a:r>
            <a:endParaRPr lang="en-GB" sz="1400" dirty="0">
              <a:solidFill>
                <a:srgbClr val="D4D4D4"/>
              </a:solidFill>
              <a:latin typeface="Menlo" panose="020B0609030804020204" pitchFamily="49" charset="0"/>
            </a:endParaRPr>
          </a:p>
          <a:p>
            <a:r>
              <a:rPr lang="en-GB" sz="1400" dirty="0">
                <a:solidFill>
                  <a:srgbClr val="569CD6"/>
                </a:solidFill>
                <a:latin typeface="Menlo" panose="020B0609030804020204" pitchFamily="49" charset="0"/>
              </a:rPr>
              <a:t>port</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9080</a:t>
            </a:r>
            <a:endParaRPr lang="en-GB" sz="1400" dirty="0">
              <a:solidFill>
                <a:srgbClr val="D4D4D4"/>
              </a:solidFill>
              <a:latin typeface="Menlo" panose="020B0609030804020204" pitchFamily="49" charset="0"/>
            </a:endParaRPr>
          </a:p>
          <a:p>
            <a:r>
              <a:rPr lang="en-GB" sz="1400" dirty="0" err="1">
                <a:solidFill>
                  <a:srgbClr val="569CD6"/>
                </a:solidFill>
                <a:latin typeface="Menlo" panose="020B0609030804020204" pitchFamily="49" charset="0"/>
              </a:rPr>
              <a:t>initialDelaySeconds</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15</a:t>
            </a:r>
            <a:endParaRPr lang="en-GB" sz="1400" dirty="0">
              <a:solidFill>
                <a:srgbClr val="D4D4D4"/>
              </a:solidFill>
              <a:latin typeface="Menlo" panose="020B0609030804020204" pitchFamily="49" charset="0"/>
            </a:endParaRPr>
          </a:p>
          <a:p>
            <a:r>
              <a:rPr lang="en-GB" sz="1400" dirty="0" err="1">
                <a:solidFill>
                  <a:srgbClr val="569CD6"/>
                </a:solidFill>
                <a:latin typeface="Menlo" panose="020B0609030804020204" pitchFamily="49" charset="0"/>
              </a:rPr>
              <a:t>periodSeconds</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5</a:t>
            </a:r>
            <a:endParaRPr lang="en-GB" sz="1400" dirty="0">
              <a:solidFill>
                <a:srgbClr val="D4D4D4"/>
              </a:solidFill>
              <a:latin typeface="Menlo" panose="020B0609030804020204" pitchFamily="49" charset="0"/>
            </a:endParaRPr>
          </a:p>
          <a:p>
            <a:r>
              <a:rPr lang="en-GB" sz="1400" dirty="0" err="1">
                <a:solidFill>
                  <a:srgbClr val="569CD6"/>
                </a:solidFill>
                <a:latin typeface="Menlo" panose="020B0609030804020204" pitchFamily="49" charset="0"/>
              </a:rPr>
              <a:t>failureThreshold</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1</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570696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with Kubernetes</a:t>
            </a:r>
          </a:p>
        </p:txBody>
      </p:sp>
      <p:sp>
        <p:nvSpPr>
          <p:cNvPr id="3" name="Text Placeholder 2"/>
          <p:cNvSpPr>
            <a:spLocks noGrp="1"/>
          </p:cNvSpPr>
          <p:nvPr>
            <p:ph idx="1"/>
          </p:nvPr>
        </p:nvSpPr>
        <p:spPr/>
        <p:txBody>
          <a:bodyPr>
            <a:normAutofit/>
          </a:bodyPr>
          <a:lstStyle/>
          <a:p>
            <a:pPr defTabSz="1219170">
              <a:lnSpc>
                <a:spcPct val="100000"/>
              </a:lnSpc>
              <a:buClrTx/>
              <a:buSzTx/>
              <a:buFont typeface="Arial" charset="0"/>
              <a:buChar char="•"/>
              <a:defRPr/>
            </a:pPr>
            <a:r>
              <a:rPr lang="en-US" dirty="0">
                <a:solidFill>
                  <a:schemeClr val="tx1"/>
                </a:solidFill>
              </a:rPr>
              <a:t>The network among </a:t>
            </a:r>
            <a:r>
              <a:rPr lang="en-US" dirty="0" err="1">
                <a:solidFill>
                  <a:schemeClr val="tx1"/>
                </a:solidFill>
              </a:rPr>
              <a:t>microservices</a:t>
            </a:r>
            <a:r>
              <a:rPr lang="en-US" dirty="0">
                <a:solidFill>
                  <a:schemeClr val="tx1"/>
                </a:solidFill>
              </a:rPr>
              <a:t> is not reliable.</a:t>
            </a:r>
          </a:p>
          <a:p>
            <a:pPr defTabSz="1219170">
              <a:lnSpc>
                <a:spcPct val="100000"/>
              </a:lnSpc>
              <a:buClrTx/>
              <a:buSzTx/>
              <a:buFont typeface="Arial" charset="0"/>
              <a:buChar char="•"/>
              <a:defRPr/>
            </a:pPr>
            <a:r>
              <a:rPr lang="en-US" dirty="0">
                <a:solidFill>
                  <a:schemeClr val="tx1"/>
                </a:solidFill>
              </a:rPr>
              <a:t>How can my service handle unpredictable failures and retry?</a:t>
            </a:r>
          </a:p>
          <a:p>
            <a:pPr defTabSz="1219170">
              <a:lnSpc>
                <a:spcPct val="100000"/>
              </a:lnSpc>
              <a:buClrTx/>
              <a:buSzTx/>
              <a:buFont typeface="Arial" charset="0"/>
              <a:buChar char="•"/>
              <a:defRPr/>
            </a:pPr>
            <a:r>
              <a:rPr lang="en-US" dirty="0">
                <a:solidFill>
                  <a:schemeClr val="tx1"/>
                </a:solidFill>
              </a:rPr>
              <a:t>How can I monitor and trace my microservices?</a:t>
            </a:r>
          </a:p>
          <a:p>
            <a:pPr>
              <a:lnSpc>
                <a:spcPct val="100000"/>
              </a:lnSpc>
              <a:buClrTx/>
              <a:buSzTx/>
              <a:buFont typeface="Arial" charset="0"/>
              <a:buChar char="•"/>
            </a:pPr>
            <a:r>
              <a:rPr lang="en-US" dirty="0">
                <a:solidFill>
                  <a:schemeClr val="tx1"/>
                </a:solidFill>
              </a:rPr>
              <a:t>As I develop multiple versions of my </a:t>
            </a:r>
            <a:r>
              <a:rPr lang="en-US" dirty="0" err="1">
                <a:solidFill>
                  <a:schemeClr val="tx1"/>
                </a:solidFill>
              </a:rPr>
              <a:t>microservices</a:t>
            </a:r>
            <a:r>
              <a:rPr lang="en-US" dirty="0">
                <a:solidFill>
                  <a:schemeClr val="tx1"/>
                </a:solidFill>
              </a:rPr>
              <a:t>, how can I easily dark launch and shift traffic?</a:t>
            </a:r>
          </a:p>
          <a:p>
            <a:pPr defTabSz="1219170">
              <a:lnSpc>
                <a:spcPct val="100000"/>
              </a:lnSpc>
              <a:buClrTx/>
              <a:buSzTx/>
              <a:buFont typeface="Arial" charset="0"/>
              <a:buChar char="•"/>
              <a:defRPr/>
            </a:pPr>
            <a:r>
              <a:rPr lang="en-US" dirty="0">
                <a:solidFill>
                  <a:schemeClr val="tx1"/>
                </a:solidFill>
              </a:rPr>
              <a:t>How can I ensure the communication among </a:t>
            </a:r>
            <a:r>
              <a:rPr lang="en-US" dirty="0" err="1">
                <a:solidFill>
                  <a:schemeClr val="tx1"/>
                </a:solidFill>
              </a:rPr>
              <a:t>microservices</a:t>
            </a:r>
            <a:r>
              <a:rPr lang="en-US" dirty="0">
                <a:solidFill>
                  <a:schemeClr val="tx1"/>
                </a:solidFill>
              </a:rPr>
              <a:t> is secure?</a:t>
            </a:r>
          </a:p>
          <a:p>
            <a:pPr defTabSz="1219170">
              <a:lnSpc>
                <a:spcPct val="100000"/>
              </a:lnSpc>
              <a:buClrTx/>
              <a:buSzTx/>
              <a:buFont typeface="Arial" charset="0"/>
              <a:buChar char="•"/>
              <a:defRPr/>
            </a:pPr>
            <a:r>
              <a:rPr lang="en-US" dirty="0">
                <a:solidFill>
                  <a:schemeClr val="tx1"/>
                </a:solidFill>
              </a:rPr>
              <a:t>How can I add enforce policies on my </a:t>
            </a:r>
            <a:r>
              <a:rPr lang="en-US" dirty="0" err="1">
                <a:solidFill>
                  <a:schemeClr val="tx1"/>
                </a:solidFill>
              </a:rPr>
              <a:t>microservices</a:t>
            </a:r>
            <a:r>
              <a:rPr lang="en-US" dirty="0">
                <a:solidFill>
                  <a:schemeClr val="tx1"/>
                </a:solidFill>
              </a:rPr>
              <a:t>?</a:t>
            </a:r>
          </a:p>
          <a:p>
            <a:pPr defTabSz="1219170">
              <a:lnSpc>
                <a:spcPct val="100000"/>
              </a:lnSpc>
              <a:buClrTx/>
              <a:buSzTx/>
              <a:buFont typeface="Arial" charset="0"/>
              <a:buChar char="•"/>
              <a:defRPr/>
            </a:pPr>
            <a:endParaRPr lang="en-US" dirty="0">
              <a:solidFill>
                <a:schemeClr val="tx1"/>
              </a:solidFill>
            </a:endParaRPr>
          </a:p>
          <a:p>
            <a:pPr marL="0" indent="0" defTabSz="1219170">
              <a:lnSpc>
                <a:spcPct val="100000"/>
              </a:lnSpc>
              <a:buClrTx/>
              <a:buSzTx/>
              <a:buNone/>
              <a:defRPr/>
            </a:pPr>
            <a:endParaRPr lang="en-US" sz="3200" dirty="0"/>
          </a:p>
          <a:p>
            <a:pPr marL="0" indent="0" defTabSz="1219170">
              <a:lnSpc>
                <a:spcPct val="100000"/>
              </a:lnSpc>
              <a:buClrTx/>
              <a:buSzTx/>
              <a:buNone/>
              <a:defRPr/>
            </a:pPr>
            <a:endParaRPr lang="en-US" sz="3200" dirty="0"/>
          </a:p>
          <a:p>
            <a:pPr marL="0" indent="0" defTabSz="1219170">
              <a:lnSpc>
                <a:spcPct val="100000"/>
              </a:lnSpc>
              <a:buClrTx/>
              <a:buSzTx/>
              <a:buNone/>
              <a:defRPr/>
            </a:pPr>
            <a:endParaRPr lang="en-US" dirty="0"/>
          </a:p>
          <a:p>
            <a:pPr marL="0" indent="0" defTabSz="1219170">
              <a:lnSpc>
                <a:spcPct val="100000"/>
              </a:lnSpc>
              <a:buClrTx/>
              <a:buSzTx/>
              <a:buNone/>
              <a:defRPr/>
            </a:pPr>
            <a:endParaRPr lang="en-US" dirty="0"/>
          </a:p>
          <a:p>
            <a:pPr marL="0" indent="0" defTabSz="1219170">
              <a:lnSpc>
                <a:spcPct val="100000"/>
              </a:lnSpc>
              <a:buClrTx/>
              <a:buSzTx/>
              <a:buNone/>
              <a:defRPr/>
            </a:pPr>
            <a:endParaRPr lang="en-US" dirty="0"/>
          </a:p>
        </p:txBody>
      </p:sp>
      <p:sp>
        <p:nvSpPr>
          <p:cNvPr id="4" name="AutoShape 2" descr="http://blog.christianposta.com/istio-workshop/slides/images/little-kube.png"/>
          <p:cNvSpPr>
            <a:spLocks noChangeAspect="1" noChangeArrowheads="1"/>
          </p:cNvSpPr>
          <p:nvPr/>
        </p:nvSpPr>
        <p:spPr bwMode="auto">
          <a:xfrm>
            <a:off x="0" y="0"/>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557961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3BE-6DFB-9E44-B88C-227DBA94DC24}"/>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BF2CA822-232E-4E4F-8C09-5DDD9E2FFE37}"/>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1308481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DBC3E-C137-794B-8019-28876ACEF4A0}"/>
              </a:ext>
            </a:extLst>
          </p:cNvPr>
          <p:cNvSpPr>
            <a:spLocks noGrp="1"/>
          </p:cNvSpPr>
          <p:nvPr>
            <p:ph type="title"/>
          </p:nvPr>
        </p:nvSpPr>
        <p:spPr/>
        <p:txBody>
          <a:bodyPr/>
          <a:lstStyle/>
          <a:p>
            <a:r>
              <a:rPr lang="en-US" dirty="0"/>
              <a:t>Useful Links</a:t>
            </a:r>
          </a:p>
        </p:txBody>
      </p:sp>
      <p:sp>
        <p:nvSpPr>
          <p:cNvPr id="5" name="Content Placeholder 4">
            <a:extLst>
              <a:ext uri="{FF2B5EF4-FFF2-40B4-BE49-F238E27FC236}">
                <a16:creationId xmlns:a16="http://schemas.microsoft.com/office/drawing/2014/main" id="{DE63F52F-0A25-2546-A51C-9508B72E8B59}"/>
              </a:ext>
            </a:extLst>
          </p:cNvPr>
          <p:cNvSpPr>
            <a:spLocks noGrp="1"/>
          </p:cNvSpPr>
          <p:nvPr>
            <p:ph idx="1"/>
          </p:nvPr>
        </p:nvSpPr>
        <p:spPr/>
        <p:txBody>
          <a:bodyPr/>
          <a:lstStyle/>
          <a:p>
            <a:r>
              <a:rPr lang="en-GB" dirty="0">
                <a:hlinkClick r:id="rId2"/>
              </a:rPr>
              <a:t>https://github.com/jamiecoleman92/Liberty-Watson-Cloud-Workshop</a:t>
            </a:r>
            <a:endParaRPr lang="en-GB" dirty="0"/>
          </a:p>
          <a:p>
            <a:r>
              <a:rPr lang="en-US" dirty="0">
                <a:hlinkClick r:id="rId3"/>
              </a:rPr>
              <a:t>https://microprofile.io</a:t>
            </a:r>
            <a:endParaRPr lang="en-US" dirty="0"/>
          </a:p>
          <a:p>
            <a:r>
              <a:rPr lang="en-US" dirty="0">
                <a:hlinkClick r:id="rId4"/>
              </a:rPr>
              <a:t>https://openliberty.io/guides</a:t>
            </a:r>
            <a:endParaRPr lang="en-US" dirty="0"/>
          </a:p>
          <a:p>
            <a:r>
              <a:rPr lang="en-US" dirty="0">
                <a:hlinkClick r:id="rId5"/>
              </a:rPr>
              <a:t>https://docs.docker.com/get-started/</a:t>
            </a:r>
            <a:endParaRPr lang="en-US" dirty="0"/>
          </a:p>
          <a:p>
            <a:r>
              <a:rPr lang="en-US" dirty="0">
                <a:hlinkClick r:id="rId6"/>
              </a:rPr>
              <a:t>https://kubernetes.io/docs/tutorials/kubernetes-basics/</a:t>
            </a:r>
            <a:endParaRPr lang="en-US" dirty="0"/>
          </a:p>
          <a:p>
            <a:r>
              <a:rPr lang="en-US" dirty="0">
                <a:hlinkClick r:id="rId7"/>
              </a:rPr>
              <a:t>https://istio.io/docs/setup/kubernetes/quick-start/</a:t>
            </a:r>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42487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3BE-6DFB-9E44-B88C-227DBA94DC2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90965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924" y="214812"/>
            <a:ext cx="10515600" cy="1325563"/>
          </a:xfrm>
        </p:spPr>
        <p:txBody>
          <a:bodyPr/>
          <a:lstStyle/>
          <a:p>
            <a:r>
              <a:rPr lang="en-US" dirty="0"/>
              <a:t>Agile &amp; DevOps &amp; Cloud &amp; Microservices</a:t>
            </a:r>
          </a:p>
        </p:txBody>
      </p:sp>
      <p:pic>
        <p:nvPicPr>
          <p:cNvPr id="1026" name="Picture 2" descr="ttp://sourcico.com/wp-content/uploads/big-icon-agile-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073" y="3154289"/>
            <a:ext cx="1384467" cy="1384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2.mm.bing.net/th?id=OIP.rOrRFxKQ5S8ZJRY0OfgReQD6D6&amp;pid=15.1&amp;P=0&amp;w=300&amp;h=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479" y="3154289"/>
            <a:ext cx="1384467" cy="13844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se1.mm.bing.net/th?id=OIP.7mRnvA4sKv5Khqq151QGAQD6D6&amp;pid=15.1&amp;P=0&amp;w=300&amp;h=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857" y="3154289"/>
            <a:ext cx="1384467" cy="13844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61748" y="3268363"/>
            <a:ext cx="112109" cy="913007"/>
          </a:xfrm>
          <a:prstGeom prst="rect">
            <a:avLst/>
          </a:prstGeom>
          <a:noFill/>
        </p:spPr>
        <p:txBody>
          <a:bodyPr wrap="square" rtlCol="0">
            <a:spAutoFit/>
          </a:bodyPr>
          <a:lstStyle/>
          <a:p>
            <a:r>
              <a:rPr lang="en-US" sz="5333" dirty="0"/>
              <a:t>+</a:t>
            </a:r>
          </a:p>
        </p:txBody>
      </p:sp>
      <p:sp>
        <p:nvSpPr>
          <p:cNvPr id="7" name="TextBox 6"/>
          <p:cNvSpPr txBox="1"/>
          <p:nvPr/>
        </p:nvSpPr>
        <p:spPr>
          <a:xfrm>
            <a:off x="5206822" y="3268363"/>
            <a:ext cx="112109" cy="913007"/>
          </a:xfrm>
          <a:prstGeom prst="rect">
            <a:avLst/>
          </a:prstGeom>
          <a:noFill/>
        </p:spPr>
        <p:txBody>
          <a:bodyPr wrap="square" rtlCol="0">
            <a:spAutoFit/>
          </a:bodyPr>
          <a:lstStyle/>
          <a:p>
            <a:r>
              <a:rPr lang="en-US" sz="5333" dirty="0"/>
              <a:t>+</a:t>
            </a:r>
          </a:p>
        </p:txBody>
      </p:sp>
      <p:sp>
        <p:nvSpPr>
          <p:cNvPr id="8" name="TextBox 7">
            <a:extLst>
              <a:ext uri="{FF2B5EF4-FFF2-40B4-BE49-F238E27FC236}">
                <a16:creationId xmlns:a16="http://schemas.microsoft.com/office/drawing/2014/main" id="{CF486846-D133-FE40-9227-C1741CE9DF36}"/>
              </a:ext>
            </a:extLst>
          </p:cNvPr>
          <p:cNvSpPr txBox="1"/>
          <p:nvPr/>
        </p:nvSpPr>
        <p:spPr>
          <a:xfrm>
            <a:off x="6996168" y="3282169"/>
            <a:ext cx="112109" cy="913007"/>
          </a:xfrm>
          <a:prstGeom prst="rect">
            <a:avLst/>
          </a:prstGeom>
          <a:noFill/>
        </p:spPr>
        <p:txBody>
          <a:bodyPr wrap="square" rtlCol="0">
            <a:spAutoFit/>
          </a:bodyPr>
          <a:lstStyle/>
          <a:p>
            <a:r>
              <a:rPr lang="en-US" sz="5333" dirty="0"/>
              <a:t>+</a:t>
            </a:r>
          </a:p>
        </p:txBody>
      </p:sp>
      <p:grpSp>
        <p:nvGrpSpPr>
          <p:cNvPr id="4" name="Group 3">
            <a:extLst>
              <a:ext uri="{FF2B5EF4-FFF2-40B4-BE49-F238E27FC236}">
                <a16:creationId xmlns:a16="http://schemas.microsoft.com/office/drawing/2014/main" id="{5B9D5066-59B1-E247-B57A-8D9578D041E5}"/>
              </a:ext>
            </a:extLst>
          </p:cNvPr>
          <p:cNvGrpSpPr/>
          <p:nvPr/>
        </p:nvGrpSpPr>
        <p:grpSpPr>
          <a:xfrm>
            <a:off x="7602237" y="3154289"/>
            <a:ext cx="2652404" cy="1475544"/>
            <a:chOff x="559160" y="1177179"/>
            <a:chExt cx="8317379" cy="3649223"/>
          </a:xfrm>
        </p:grpSpPr>
        <p:grpSp>
          <p:nvGrpSpPr>
            <p:cNvPr id="9" name="Group 8">
              <a:extLst>
                <a:ext uri="{FF2B5EF4-FFF2-40B4-BE49-F238E27FC236}">
                  <a16:creationId xmlns:a16="http://schemas.microsoft.com/office/drawing/2014/main" id="{2E414E40-AE92-1847-969A-BE21E8106AB2}"/>
                </a:ext>
              </a:extLst>
            </p:cNvPr>
            <p:cNvGrpSpPr/>
            <p:nvPr/>
          </p:nvGrpSpPr>
          <p:grpSpPr>
            <a:xfrm>
              <a:off x="5685992" y="1902828"/>
              <a:ext cx="1726684" cy="1412168"/>
              <a:chOff x="4960792" y="2036764"/>
              <a:chExt cx="1726684" cy="1412168"/>
            </a:xfrm>
          </p:grpSpPr>
          <p:sp>
            <p:nvSpPr>
              <p:cNvPr id="10" name="Rounded Rectangle 9">
                <a:extLst>
                  <a:ext uri="{FF2B5EF4-FFF2-40B4-BE49-F238E27FC236}">
                    <a16:creationId xmlns:a16="http://schemas.microsoft.com/office/drawing/2014/main" id="{2E9C4A7B-4444-5340-974F-80C2F268E69D}"/>
                  </a:ext>
                </a:extLst>
              </p:cNvPr>
              <p:cNvSpPr/>
              <p:nvPr/>
            </p:nvSpPr>
            <p:spPr>
              <a:xfrm>
                <a:off x="4960792" y="2036764"/>
                <a:ext cx="1726684" cy="1412168"/>
              </a:xfrm>
              <a:prstGeom prst="round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11" name="Rounded Rectangle 10">
                <a:extLst>
                  <a:ext uri="{FF2B5EF4-FFF2-40B4-BE49-F238E27FC236}">
                    <a16:creationId xmlns:a16="http://schemas.microsoft.com/office/drawing/2014/main" id="{F5800E86-597D-F448-94CE-5EE06FCA6AB0}"/>
                  </a:ext>
                </a:extLst>
              </p:cNvPr>
              <p:cNvSpPr/>
              <p:nvPr/>
            </p:nvSpPr>
            <p:spPr>
              <a:xfrm>
                <a:off x="5114262" y="2222203"/>
                <a:ext cx="1275907" cy="114831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b"/>
              <a:lstStyle/>
              <a:p>
                <a:r>
                  <a:rPr lang="en-US" sz="133" dirty="0"/>
                  <a:t>service C</a:t>
                </a:r>
              </a:p>
            </p:txBody>
          </p:sp>
          <p:grpSp>
            <p:nvGrpSpPr>
              <p:cNvPr id="12" name="Group 11">
                <a:extLst>
                  <a:ext uri="{FF2B5EF4-FFF2-40B4-BE49-F238E27FC236}">
                    <a16:creationId xmlns:a16="http://schemas.microsoft.com/office/drawing/2014/main" id="{52E6FB87-4934-BA40-B4C5-F41C4970453A}"/>
                  </a:ext>
                </a:extLst>
              </p:cNvPr>
              <p:cNvGrpSpPr/>
              <p:nvPr/>
            </p:nvGrpSpPr>
            <p:grpSpPr>
              <a:xfrm>
                <a:off x="5715002" y="2303643"/>
                <a:ext cx="563525" cy="838861"/>
                <a:chOff x="8335926" y="2276475"/>
                <a:chExt cx="563525" cy="838861"/>
              </a:xfrm>
            </p:grpSpPr>
            <p:sp>
              <p:nvSpPr>
                <p:cNvPr id="13" name="Pie 12">
                  <a:extLst>
                    <a:ext uri="{FF2B5EF4-FFF2-40B4-BE49-F238E27FC236}">
                      <a16:creationId xmlns:a16="http://schemas.microsoft.com/office/drawing/2014/main" id="{70707258-24D9-3640-9270-1C7357C22FFD}"/>
                    </a:ext>
                  </a:extLst>
                </p:cNvPr>
                <p:cNvSpPr/>
                <p:nvPr/>
              </p:nvSpPr>
              <p:spPr>
                <a:xfrm rot="10800000">
                  <a:off x="8335926" y="2551811"/>
                  <a:ext cx="563525" cy="563525"/>
                </a:xfrm>
                <a:prstGeom prst="pie">
                  <a:avLst>
                    <a:gd name="adj1" fmla="val 0"/>
                    <a:gd name="adj2" fmla="val 10813116"/>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solidFill>
                      <a:schemeClr val="tx1"/>
                    </a:solidFill>
                  </a:endParaRPr>
                </a:p>
              </p:txBody>
            </p:sp>
            <p:grpSp>
              <p:nvGrpSpPr>
                <p:cNvPr id="14" name="Group 13">
                  <a:extLst>
                    <a:ext uri="{FF2B5EF4-FFF2-40B4-BE49-F238E27FC236}">
                      <a16:creationId xmlns:a16="http://schemas.microsoft.com/office/drawing/2014/main" id="{54B89024-77E3-D244-9E00-FB818040596E}"/>
                    </a:ext>
                  </a:extLst>
                </p:cNvPr>
                <p:cNvGrpSpPr/>
                <p:nvPr/>
              </p:nvGrpSpPr>
              <p:grpSpPr>
                <a:xfrm>
                  <a:off x="8445058" y="2276475"/>
                  <a:ext cx="344670" cy="557098"/>
                  <a:chOff x="8445058" y="2276475"/>
                  <a:chExt cx="344670" cy="557098"/>
                </a:xfrm>
              </p:grpSpPr>
              <p:sp>
                <p:nvSpPr>
                  <p:cNvPr id="15" name="Oval 14">
                    <a:extLst>
                      <a:ext uri="{FF2B5EF4-FFF2-40B4-BE49-F238E27FC236}">
                        <a16:creationId xmlns:a16="http://schemas.microsoft.com/office/drawing/2014/main" id="{F537205D-7831-BE49-95F3-1EE1F9729799}"/>
                      </a:ext>
                    </a:extLst>
                  </p:cNvPr>
                  <p:cNvSpPr/>
                  <p:nvPr/>
                </p:nvSpPr>
                <p:spPr>
                  <a:xfrm>
                    <a:off x="8445058" y="2276475"/>
                    <a:ext cx="344670" cy="344670"/>
                  </a:xfrm>
                  <a:prstGeom prst="ellipse">
                    <a:avLst/>
                  </a:prstGeom>
                  <a:solidFill>
                    <a:srgbClr val="EE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16" name="Triangle 15">
                    <a:extLst>
                      <a:ext uri="{FF2B5EF4-FFF2-40B4-BE49-F238E27FC236}">
                        <a16:creationId xmlns:a16="http://schemas.microsoft.com/office/drawing/2014/main" id="{AFC64E12-A802-3B43-8375-15FF97C330B3}"/>
                      </a:ext>
                    </a:extLst>
                  </p:cNvPr>
                  <p:cNvSpPr/>
                  <p:nvPr/>
                </p:nvSpPr>
                <p:spPr>
                  <a:xfrm>
                    <a:off x="8585200" y="2621145"/>
                    <a:ext cx="79375" cy="21242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17" name="Triangle 16">
                    <a:extLst>
                      <a:ext uri="{FF2B5EF4-FFF2-40B4-BE49-F238E27FC236}">
                        <a16:creationId xmlns:a16="http://schemas.microsoft.com/office/drawing/2014/main" id="{52F67E48-0B9E-6D4F-AF21-4613522F3F72}"/>
                      </a:ext>
                    </a:extLst>
                  </p:cNvPr>
                  <p:cNvSpPr/>
                  <p:nvPr/>
                </p:nvSpPr>
                <p:spPr>
                  <a:xfrm rot="10800000">
                    <a:off x="8585200" y="2626714"/>
                    <a:ext cx="79375" cy="83955"/>
                  </a:xfrm>
                  <a:prstGeom prst="triangle">
                    <a:avLst>
                      <a:gd name="adj" fmla="val 5400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grpSp>
          </p:grpSp>
        </p:grpSp>
        <p:grpSp>
          <p:nvGrpSpPr>
            <p:cNvPr id="18" name="Group 17">
              <a:extLst>
                <a:ext uri="{FF2B5EF4-FFF2-40B4-BE49-F238E27FC236}">
                  <a16:creationId xmlns:a16="http://schemas.microsoft.com/office/drawing/2014/main" id="{3D894C03-F461-7E48-82C6-5638CD744852}"/>
                </a:ext>
              </a:extLst>
            </p:cNvPr>
            <p:cNvGrpSpPr/>
            <p:nvPr/>
          </p:nvGrpSpPr>
          <p:grpSpPr>
            <a:xfrm>
              <a:off x="2946694" y="3414234"/>
              <a:ext cx="1726684" cy="1412168"/>
              <a:chOff x="3061844" y="3071698"/>
              <a:chExt cx="1726684" cy="1412168"/>
            </a:xfrm>
          </p:grpSpPr>
          <p:sp>
            <p:nvSpPr>
              <p:cNvPr id="19" name="Rounded Rectangle 18">
                <a:extLst>
                  <a:ext uri="{FF2B5EF4-FFF2-40B4-BE49-F238E27FC236}">
                    <a16:creationId xmlns:a16="http://schemas.microsoft.com/office/drawing/2014/main" id="{FA13C8EE-06F8-5E41-A0B1-5F52F21FA449}"/>
                  </a:ext>
                </a:extLst>
              </p:cNvPr>
              <p:cNvSpPr/>
              <p:nvPr/>
            </p:nvSpPr>
            <p:spPr>
              <a:xfrm>
                <a:off x="3061844" y="3071698"/>
                <a:ext cx="1726684" cy="1412168"/>
              </a:xfrm>
              <a:prstGeom prst="round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0" name="Rounded Rectangle 19">
                <a:extLst>
                  <a:ext uri="{FF2B5EF4-FFF2-40B4-BE49-F238E27FC236}">
                    <a16:creationId xmlns:a16="http://schemas.microsoft.com/office/drawing/2014/main" id="{ACB39125-FB6E-B947-90F4-8E74EBD290F5}"/>
                  </a:ext>
                </a:extLst>
              </p:cNvPr>
              <p:cNvSpPr/>
              <p:nvPr/>
            </p:nvSpPr>
            <p:spPr>
              <a:xfrm>
                <a:off x="3287233" y="3179191"/>
                <a:ext cx="1275907" cy="114831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b"/>
              <a:lstStyle/>
              <a:p>
                <a:r>
                  <a:rPr lang="en-US" sz="133" dirty="0"/>
                  <a:t>service B</a:t>
                </a:r>
              </a:p>
            </p:txBody>
          </p:sp>
          <p:grpSp>
            <p:nvGrpSpPr>
              <p:cNvPr id="21" name="Group 20">
                <a:extLst>
                  <a:ext uri="{FF2B5EF4-FFF2-40B4-BE49-F238E27FC236}">
                    <a16:creationId xmlns:a16="http://schemas.microsoft.com/office/drawing/2014/main" id="{849B84D8-4354-6B48-952D-0240414E6474}"/>
                  </a:ext>
                </a:extLst>
              </p:cNvPr>
              <p:cNvGrpSpPr/>
              <p:nvPr/>
            </p:nvGrpSpPr>
            <p:grpSpPr>
              <a:xfrm>
                <a:off x="3949996" y="3252710"/>
                <a:ext cx="563525" cy="838861"/>
                <a:chOff x="8335926" y="2276475"/>
                <a:chExt cx="563525" cy="838861"/>
              </a:xfrm>
            </p:grpSpPr>
            <p:sp>
              <p:nvSpPr>
                <p:cNvPr id="22" name="Pie 21">
                  <a:extLst>
                    <a:ext uri="{FF2B5EF4-FFF2-40B4-BE49-F238E27FC236}">
                      <a16:creationId xmlns:a16="http://schemas.microsoft.com/office/drawing/2014/main" id="{E3813366-16C8-1049-946A-605EAA1D6595}"/>
                    </a:ext>
                  </a:extLst>
                </p:cNvPr>
                <p:cNvSpPr/>
                <p:nvPr/>
              </p:nvSpPr>
              <p:spPr>
                <a:xfrm rot="10800000">
                  <a:off x="8335926" y="2551811"/>
                  <a:ext cx="563525" cy="563525"/>
                </a:xfrm>
                <a:prstGeom prst="pie">
                  <a:avLst>
                    <a:gd name="adj1" fmla="val 0"/>
                    <a:gd name="adj2" fmla="val 10813116"/>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solidFill>
                      <a:schemeClr val="tx1"/>
                    </a:solidFill>
                  </a:endParaRPr>
                </a:p>
              </p:txBody>
            </p:sp>
            <p:grpSp>
              <p:nvGrpSpPr>
                <p:cNvPr id="23" name="Group 22">
                  <a:extLst>
                    <a:ext uri="{FF2B5EF4-FFF2-40B4-BE49-F238E27FC236}">
                      <a16:creationId xmlns:a16="http://schemas.microsoft.com/office/drawing/2014/main" id="{815A6975-E9D0-6A4B-A81D-8E69ED6A4AAD}"/>
                    </a:ext>
                  </a:extLst>
                </p:cNvPr>
                <p:cNvGrpSpPr/>
                <p:nvPr/>
              </p:nvGrpSpPr>
              <p:grpSpPr>
                <a:xfrm>
                  <a:off x="8445058" y="2276475"/>
                  <a:ext cx="344670" cy="557098"/>
                  <a:chOff x="8445058" y="2276475"/>
                  <a:chExt cx="344670" cy="557098"/>
                </a:xfrm>
              </p:grpSpPr>
              <p:sp>
                <p:nvSpPr>
                  <p:cNvPr id="24" name="Oval 23">
                    <a:extLst>
                      <a:ext uri="{FF2B5EF4-FFF2-40B4-BE49-F238E27FC236}">
                        <a16:creationId xmlns:a16="http://schemas.microsoft.com/office/drawing/2014/main" id="{A3645BE2-F51E-F04A-8E50-0C05FC88A0F4}"/>
                      </a:ext>
                    </a:extLst>
                  </p:cNvPr>
                  <p:cNvSpPr/>
                  <p:nvPr/>
                </p:nvSpPr>
                <p:spPr>
                  <a:xfrm>
                    <a:off x="8445058" y="2276475"/>
                    <a:ext cx="344670" cy="344670"/>
                  </a:xfrm>
                  <a:prstGeom prst="ellipse">
                    <a:avLst/>
                  </a:prstGeom>
                  <a:solidFill>
                    <a:srgbClr val="EE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5" name="Triangle 24">
                    <a:extLst>
                      <a:ext uri="{FF2B5EF4-FFF2-40B4-BE49-F238E27FC236}">
                        <a16:creationId xmlns:a16="http://schemas.microsoft.com/office/drawing/2014/main" id="{7808EB5C-8874-2947-A1EE-7E4FDB361BA4}"/>
                      </a:ext>
                    </a:extLst>
                  </p:cNvPr>
                  <p:cNvSpPr/>
                  <p:nvPr/>
                </p:nvSpPr>
                <p:spPr>
                  <a:xfrm>
                    <a:off x="8585200" y="2621145"/>
                    <a:ext cx="79375" cy="21242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6" name="Triangle 25">
                    <a:extLst>
                      <a:ext uri="{FF2B5EF4-FFF2-40B4-BE49-F238E27FC236}">
                        <a16:creationId xmlns:a16="http://schemas.microsoft.com/office/drawing/2014/main" id="{9571CA67-FF12-BD46-ABF3-08C541E48C8F}"/>
                      </a:ext>
                    </a:extLst>
                  </p:cNvPr>
                  <p:cNvSpPr/>
                  <p:nvPr/>
                </p:nvSpPr>
                <p:spPr>
                  <a:xfrm rot="10800000">
                    <a:off x="8585200" y="2626714"/>
                    <a:ext cx="79375" cy="83955"/>
                  </a:xfrm>
                  <a:prstGeom prst="triangle">
                    <a:avLst>
                      <a:gd name="adj" fmla="val 5400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grpSp>
          </p:grpSp>
        </p:grpSp>
        <p:grpSp>
          <p:nvGrpSpPr>
            <p:cNvPr id="27" name="Group 26">
              <a:extLst>
                <a:ext uri="{FF2B5EF4-FFF2-40B4-BE49-F238E27FC236}">
                  <a16:creationId xmlns:a16="http://schemas.microsoft.com/office/drawing/2014/main" id="{5E82DE3E-A988-224F-8078-EB6BE8E744DB}"/>
                </a:ext>
              </a:extLst>
            </p:cNvPr>
            <p:cNvGrpSpPr/>
            <p:nvPr/>
          </p:nvGrpSpPr>
          <p:grpSpPr>
            <a:xfrm>
              <a:off x="1934699" y="1177179"/>
              <a:ext cx="1726684" cy="1412168"/>
              <a:chOff x="2711304" y="1531088"/>
              <a:chExt cx="1726684" cy="1412168"/>
            </a:xfrm>
          </p:grpSpPr>
          <p:sp>
            <p:nvSpPr>
              <p:cNvPr id="28" name="Rounded Rectangle 27">
                <a:extLst>
                  <a:ext uri="{FF2B5EF4-FFF2-40B4-BE49-F238E27FC236}">
                    <a16:creationId xmlns:a16="http://schemas.microsoft.com/office/drawing/2014/main" id="{D90970EE-88E4-C54A-8D0A-EA28245004A8}"/>
                  </a:ext>
                </a:extLst>
              </p:cNvPr>
              <p:cNvSpPr/>
              <p:nvPr/>
            </p:nvSpPr>
            <p:spPr>
              <a:xfrm>
                <a:off x="2711304" y="1531088"/>
                <a:ext cx="1726684" cy="1412168"/>
              </a:xfrm>
              <a:prstGeom prst="round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9" name="Rounded Rectangle 28">
                <a:extLst>
                  <a:ext uri="{FF2B5EF4-FFF2-40B4-BE49-F238E27FC236}">
                    <a16:creationId xmlns:a16="http://schemas.microsoft.com/office/drawing/2014/main" id="{CE16CB7E-B7DD-CF4F-AD5C-1D464A73D886}"/>
                  </a:ext>
                </a:extLst>
              </p:cNvPr>
              <p:cNvSpPr/>
              <p:nvPr/>
            </p:nvSpPr>
            <p:spPr>
              <a:xfrm>
                <a:off x="2955852" y="1648046"/>
                <a:ext cx="1275907" cy="114831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b"/>
              <a:lstStyle/>
              <a:p>
                <a:r>
                  <a:rPr lang="en-US" sz="133" dirty="0"/>
                  <a:t>service A</a:t>
                </a:r>
              </a:p>
            </p:txBody>
          </p:sp>
          <p:grpSp>
            <p:nvGrpSpPr>
              <p:cNvPr id="30" name="Group 29">
                <a:extLst>
                  <a:ext uri="{FF2B5EF4-FFF2-40B4-BE49-F238E27FC236}">
                    <a16:creationId xmlns:a16="http://schemas.microsoft.com/office/drawing/2014/main" id="{C970C31D-B966-F14B-B7D4-6FFCC3B90EAB}"/>
                  </a:ext>
                </a:extLst>
              </p:cNvPr>
              <p:cNvGrpSpPr/>
              <p:nvPr/>
            </p:nvGrpSpPr>
            <p:grpSpPr>
              <a:xfrm>
                <a:off x="3613668" y="1699639"/>
                <a:ext cx="563525" cy="838861"/>
                <a:chOff x="8335926" y="2276475"/>
                <a:chExt cx="563525" cy="838861"/>
              </a:xfrm>
            </p:grpSpPr>
            <p:sp>
              <p:nvSpPr>
                <p:cNvPr id="31" name="Pie 30">
                  <a:extLst>
                    <a:ext uri="{FF2B5EF4-FFF2-40B4-BE49-F238E27FC236}">
                      <a16:creationId xmlns:a16="http://schemas.microsoft.com/office/drawing/2014/main" id="{41C778F7-14BF-8341-A222-815B50F3B4EC}"/>
                    </a:ext>
                  </a:extLst>
                </p:cNvPr>
                <p:cNvSpPr/>
                <p:nvPr/>
              </p:nvSpPr>
              <p:spPr>
                <a:xfrm rot="10800000">
                  <a:off x="8335926" y="2551811"/>
                  <a:ext cx="563525" cy="563525"/>
                </a:xfrm>
                <a:prstGeom prst="pie">
                  <a:avLst>
                    <a:gd name="adj1" fmla="val 0"/>
                    <a:gd name="adj2" fmla="val 10813116"/>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solidFill>
                      <a:schemeClr val="tx1"/>
                    </a:solidFill>
                  </a:endParaRPr>
                </a:p>
              </p:txBody>
            </p:sp>
            <p:grpSp>
              <p:nvGrpSpPr>
                <p:cNvPr id="32" name="Group 31">
                  <a:extLst>
                    <a:ext uri="{FF2B5EF4-FFF2-40B4-BE49-F238E27FC236}">
                      <a16:creationId xmlns:a16="http://schemas.microsoft.com/office/drawing/2014/main" id="{658AFE6B-CFD5-264D-B14E-F3B704FA6C3B}"/>
                    </a:ext>
                  </a:extLst>
                </p:cNvPr>
                <p:cNvGrpSpPr/>
                <p:nvPr/>
              </p:nvGrpSpPr>
              <p:grpSpPr>
                <a:xfrm>
                  <a:off x="8445058" y="2276475"/>
                  <a:ext cx="344670" cy="557098"/>
                  <a:chOff x="8445058" y="2276475"/>
                  <a:chExt cx="344670" cy="557098"/>
                </a:xfrm>
              </p:grpSpPr>
              <p:sp>
                <p:nvSpPr>
                  <p:cNvPr id="33" name="Oval 32">
                    <a:extLst>
                      <a:ext uri="{FF2B5EF4-FFF2-40B4-BE49-F238E27FC236}">
                        <a16:creationId xmlns:a16="http://schemas.microsoft.com/office/drawing/2014/main" id="{71EE3C9E-BC28-DC49-9FBE-61CE0E88B4FF}"/>
                      </a:ext>
                    </a:extLst>
                  </p:cNvPr>
                  <p:cNvSpPr/>
                  <p:nvPr/>
                </p:nvSpPr>
                <p:spPr>
                  <a:xfrm>
                    <a:off x="8445058" y="2276475"/>
                    <a:ext cx="344670" cy="344670"/>
                  </a:xfrm>
                  <a:prstGeom prst="ellipse">
                    <a:avLst/>
                  </a:prstGeom>
                  <a:solidFill>
                    <a:srgbClr val="EE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34" name="Triangle 33">
                    <a:extLst>
                      <a:ext uri="{FF2B5EF4-FFF2-40B4-BE49-F238E27FC236}">
                        <a16:creationId xmlns:a16="http://schemas.microsoft.com/office/drawing/2014/main" id="{A434F6AD-65E8-2A44-BD46-3A7364512538}"/>
                      </a:ext>
                    </a:extLst>
                  </p:cNvPr>
                  <p:cNvSpPr/>
                  <p:nvPr/>
                </p:nvSpPr>
                <p:spPr>
                  <a:xfrm>
                    <a:off x="8585200" y="2621145"/>
                    <a:ext cx="79375" cy="21242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35" name="Triangle 34">
                    <a:extLst>
                      <a:ext uri="{FF2B5EF4-FFF2-40B4-BE49-F238E27FC236}">
                        <a16:creationId xmlns:a16="http://schemas.microsoft.com/office/drawing/2014/main" id="{3DE19850-15DC-7547-8A40-39C1935BEE6C}"/>
                      </a:ext>
                    </a:extLst>
                  </p:cNvPr>
                  <p:cNvSpPr/>
                  <p:nvPr/>
                </p:nvSpPr>
                <p:spPr>
                  <a:xfrm rot="10800000">
                    <a:off x="8585200" y="2626714"/>
                    <a:ext cx="79375" cy="83955"/>
                  </a:xfrm>
                  <a:prstGeom prst="triangle">
                    <a:avLst>
                      <a:gd name="adj" fmla="val 5400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grpSp>
          </p:grpSp>
        </p:grpSp>
        <p:cxnSp>
          <p:nvCxnSpPr>
            <p:cNvPr id="36" name="Elbow Connector 35">
              <a:extLst>
                <a:ext uri="{FF2B5EF4-FFF2-40B4-BE49-F238E27FC236}">
                  <a16:creationId xmlns:a16="http://schemas.microsoft.com/office/drawing/2014/main" id="{98237B6C-3F64-DC47-8875-8148ABC5D376}"/>
                </a:ext>
              </a:extLst>
            </p:cNvPr>
            <p:cNvCxnSpPr>
              <a:stCxn id="28" idx="3"/>
              <a:endCxn id="10" idx="1"/>
            </p:cNvCxnSpPr>
            <p:nvPr/>
          </p:nvCxnSpPr>
          <p:spPr>
            <a:xfrm>
              <a:off x="3661383" y="1883263"/>
              <a:ext cx="2024609" cy="725649"/>
            </a:xfrm>
            <a:prstGeom prst="bentConnector3">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071E1E5D-B9CA-9C4D-92C2-00C3A82AA033}"/>
                </a:ext>
              </a:extLst>
            </p:cNvPr>
            <p:cNvCxnSpPr>
              <a:stCxn id="19" idx="3"/>
              <a:endCxn id="10" idx="1"/>
            </p:cNvCxnSpPr>
            <p:nvPr/>
          </p:nvCxnSpPr>
          <p:spPr>
            <a:xfrm flipV="1">
              <a:off x="4673378" y="2608912"/>
              <a:ext cx="1012614" cy="1511406"/>
            </a:xfrm>
            <a:prstGeom prst="bentConnector3">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FE1A369F-1563-4B4D-885D-DC48399124FC}"/>
                </a:ext>
              </a:extLst>
            </p:cNvPr>
            <p:cNvCxnSpPr>
              <a:stCxn id="28" idx="2"/>
              <a:endCxn id="19" idx="0"/>
            </p:cNvCxnSpPr>
            <p:nvPr/>
          </p:nvCxnSpPr>
          <p:spPr>
            <a:xfrm rot="16200000" flipH="1">
              <a:off x="2891595" y="2495792"/>
              <a:ext cx="824887" cy="1011995"/>
            </a:xfrm>
            <a:prstGeom prst="bentConnector3">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A9C040C5-FB7B-EC45-8683-553DD0E1BAD1}"/>
                </a:ext>
              </a:extLst>
            </p:cNvPr>
            <p:cNvCxnSpPr/>
            <p:nvPr/>
          </p:nvCxnSpPr>
          <p:spPr>
            <a:xfrm flipV="1">
              <a:off x="559160" y="1887159"/>
              <a:ext cx="1375539" cy="9310"/>
            </a:xfrm>
            <a:prstGeom prst="straightConnector1">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30D8E62-CF89-B944-A06C-5960C2255F18}"/>
                </a:ext>
              </a:extLst>
            </p:cNvPr>
            <p:cNvCxnSpPr/>
            <p:nvPr/>
          </p:nvCxnSpPr>
          <p:spPr>
            <a:xfrm>
              <a:off x="1447315" y="4095885"/>
              <a:ext cx="1463863" cy="0"/>
            </a:xfrm>
            <a:prstGeom prst="straightConnector1">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5074BCB-42B5-744B-8421-0500A8AA75C2}"/>
                </a:ext>
              </a:extLst>
            </p:cNvPr>
            <p:cNvCxnSpPr/>
            <p:nvPr/>
          </p:nvCxnSpPr>
          <p:spPr>
            <a:xfrm>
              <a:off x="7412676" y="2630112"/>
              <a:ext cx="1463863" cy="0"/>
            </a:xfrm>
            <a:prstGeom prst="straightConnector1">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83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3C09D0-E80B-4B46-8279-EAA6ECB8A82C}"/>
              </a:ext>
            </a:extLst>
          </p:cNvPr>
          <p:cNvSpPr>
            <a:spLocks noGrp="1"/>
          </p:cNvSpPr>
          <p:nvPr>
            <p:ph type="sldNum" sz="quarter" idx="12"/>
          </p:nvPr>
        </p:nvSpPr>
        <p:spPr>
          <a:xfrm>
            <a:off x="6457950" y="4767263"/>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5</a:t>
            </a:fld>
            <a:endParaRPr lang="en-US" dirty="0"/>
          </a:p>
        </p:txBody>
      </p:sp>
      <p:pic>
        <p:nvPicPr>
          <p:cNvPr id="3" name="Picture 2">
            <a:extLst>
              <a:ext uri="{FF2B5EF4-FFF2-40B4-BE49-F238E27FC236}">
                <a16:creationId xmlns:a16="http://schemas.microsoft.com/office/drawing/2014/main" id="{E6EF876C-23B2-E44F-BFD5-44C3BDE8676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842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12ED7-B642-429C-A585-084720122E0B}"/>
              </a:ext>
            </a:extLst>
          </p:cNvPr>
          <p:cNvSpPr txBox="1"/>
          <p:nvPr/>
        </p:nvSpPr>
        <p:spPr>
          <a:xfrm>
            <a:off x="3122341" y="144966"/>
            <a:ext cx="1487138" cy="369332"/>
          </a:xfrm>
          <a:prstGeom prst="rect">
            <a:avLst/>
          </a:prstGeom>
          <a:noFill/>
        </p:spPr>
        <p:txBody>
          <a:bodyPr wrap="none" rtlCol="0">
            <a:spAutoFit/>
          </a:bodyPr>
          <a:lstStyle/>
          <a:p>
            <a:r>
              <a:rPr lang="en-GB" dirty="0">
                <a:solidFill>
                  <a:schemeClr val="bg1"/>
                </a:solidFill>
              </a:rPr>
              <a:t>openliberty.io</a:t>
            </a:r>
          </a:p>
        </p:txBody>
      </p:sp>
      <p:pic>
        <p:nvPicPr>
          <p:cNvPr id="3" name="Picture 2">
            <a:extLst>
              <a:ext uri="{FF2B5EF4-FFF2-40B4-BE49-F238E27FC236}">
                <a16:creationId xmlns:a16="http://schemas.microsoft.com/office/drawing/2014/main" id="{D939D0C8-2BAC-F74D-B167-42EE702A09F4}"/>
              </a:ext>
            </a:extLst>
          </p:cNvPr>
          <p:cNvPicPr>
            <a:picLocks noChangeAspect="1"/>
          </p:cNvPicPr>
          <p:nvPr/>
        </p:nvPicPr>
        <p:blipFill>
          <a:blip r:embed="rId2"/>
          <a:stretch>
            <a:fillRect/>
          </a:stretch>
        </p:blipFill>
        <p:spPr>
          <a:xfrm>
            <a:off x="-1077815" y="-23399"/>
            <a:ext cx="14347630" cy="6904797"/>
          </a:xfrm>
          <a:prstGeom prst="rect">
            <a:avLst/>
          </a:prstGeom>
        </p:spPr>
      </p:pic>
    </p:spTree>
    <p:extLst>
      <p:ext uri="{BB962C8B-B14F-4D97-AF65-F5344CB8AC3E}">
        <p14:creationId xmlns:p14="http://schemas.microsoft.com/office/powerpoint/2010/main" val="87977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1</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REST Foundation with Watson and </a:t>
            </a:r>
            <a:r>
              <a:rPr lang="en-US" dirty="0" err="1"/>
              <a:t>Cloudant</a:t>
            </a:r>
            <a:endParaRPr lang="en-US" dirty="0"/>
          </a:p>
        </p:txBody>
      </p:sp>
    </p:spTree>
    <p:extLst>
      <p:ext uri="{BB962C8B-B14F-4D97-AF65-F5344CB8AC3E}">
        <p14:creationId xmlns:p14="http://schemas.microsoft.com/office/powerpoint/2010/main" val="408911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Eclipse </a:t>
            </a:r>
            <a:r>
              <a:rPr lang="en" sz="4800" dirty="0" err="1"/>
              <a:t>MicroProfile</a:t>
            </a:r>
            <a:endParaRPr sz="4800" dirty="0"/>
          </a:p>
        </p:txBody>
      </p:sp>
      <p:sp>
        <p:nvSpPr>
          <p:cNvPr id="242" name="Shape 242"/>
          <p:cNvSpPr txBox="1"/>
          <p:nvPr/>
        </p:nvSpPr>
        <p:spPr>
          <a:xfrm>
            <a:off x="1668244" y="4046016"/>
            <a:ext cx="15604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43" name="Shape 243"/>
          <p:cNvSpPr txBox="1"/>
          <p:nvPr/>
        </p:nvSpPr>
        <p:spPr>
          <a:xfrm>
            <a:off x="6501057" y="404422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44" name="Shape 244"/>
          <p:cNvSpPr txBox="1"/>
          <p:nvPr/>
        </p:nvSpPr>
        <p:spPr>
          <a:xfrm>
            <a:off x="4897719" y="404422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58" name="Shape 258"/>
          <p:cNvSpPr txBox="1"/>
          <p:nvPr/>
        </p:nvSpPr>
        <p:spPr>
          <a:xfrm>
            <a:off x="3294382" y="404422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15" name="Shape 243">
            <a:extLst>
              <a:ext uri="{FF2B5EF4-FFF2-40B4-BE49-F238E27FC236}">
                <a16:creationId xmlns:a16="http://schemas.microsoft.com/office/drawing/2014/main" id="{54567E9B-C49E-F44A-B8A4-B0F37DCE8EA1}"/>
              </a:ext>
            </a:extLst>
          </p:cNvPr>
          <p:cNvSpPr txBox="1"/>
          <p:nvPr/>
        </p:nvSpPr>
        <p:spPr>
          <a:xfrm>
            <a:off x="8126307" y="404422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pic>
        <p:nvPicPr>
          <p:cNvPr id="1026" name="Picture 2" descr="Related image">
            <a:extLst>
              <a:ext uri="{FF2B5EF4-FFF2-40B4-BE49-F238E27FC236}">
                <a16:creationId xmlns:a16="http://schemas.microsoft.com/office/drawing/2014/main" id="{3C1F45D0-4403-42C2-8515-7A0EA668EE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9356" y="1891192"/>
            <a:ext cx="1524052" cy="13219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A1DC8D2D-9259-45D0-8441-A0673031A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0764" y="3213094"/>
            <a:ext cx="2041236" cy="153092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238">
            <a:extLst>
              <a:ext uri="{FF2B5EF4-FFF2-40B4-BE49-F238E27FC236}">
                <a16:creationId xmlns:a16="http://schemas.microsoft.com/office/drawing/2014/main" id="{D4AD2222-E086-4AC7-86C1-D96447ADD422}"/>
              </a:ext>
            </a:extLst>
          </p:cNvPr>
          <p:cNvSpPr txBox="1">
            <a:spLocks/>
          </p:cNvSpPr>
          <p:nvPr/>
        </p:nvSpPr>
        <p:spPr>
          <a:xfrm>
            <a:off x="5464790" y="1261741"/>
            <a:ext cx="3882377" cy="503903"/>
          </a:xfrm>
          <a:prstGeom prst="rect">
            <a:avLst/>
          </a:prstGeom>
        </p:spPr>
        <p:txBody>
          <a:bodyPr spcFirstLastPara="1" vert="horz" wrap="square" lIns="121900" tIns="121900" rIns="121900" bIns="121900" rtlCol="0" anchor="t" anchorCtr="0">
            <a:noAutofit/>
          </a:bodyPr>
          <a:lstStyle>
            <a:lvl1pPr marL="0" marR="0" indent="0" algn="l" defTabSz="609585" rtl="0" eaLnBrk="1" fontAlgn="auto" latinLnBrk="0" hangingPunct="1">
              <a:lnSpc>
                <a:spcPct val="100000"/>
              </a:lnSpc>
              <a:spcBef>
                <a:spcPct val="0"/>
              </a:spcBef>
              <a:spcAft>
                <a:spcPts val="0"/>
              </a:spcAft>
              <a:buClrTx/>
              <a:buSzTx/>
              <a:buFontTx/>
              <a:buNone/>
              <a:tabLst/>
              <a:defRPr sz="4400" b="0" i="0" kern="1200">
                <a:solidFill>
                  <a:srgbClr val="4A567D"/>
                </a:solidFill>
                <a:latin typeface="Trebuchet MS" panose="020B0703020202090204" pitchFamily="34" charset="0"/>
                <a:ea typeface="+mj-ea"/>
                <a:cs typeface="+mj-cs"/>
              </a:defRPr>
            </a:lvl1pPr>
          </a:lstStyle>
          <a:p>
            <a:pPr>
              <a:spcBef>
                <a:spcPts val="0"/>
              </a:spcBef>
            </a:pPr>
            <a:r>
              <a:rPr lang="en-GB" sz="2400" dirty="0"/>
              <a:t>With Watson and </a:t>
            </a:r>
            <a:r>
              <a:rPr lang="en-GB" sz="2400" dirty="0" err="1"/>
              <a:t>Cloudant</a:t>
            </a:r>
            <a:endParaRPr lang="en-GB" sz="2400" dirty="0"/>
          </a:p>
        </p:txBody>
      </p:sp>
    </p:spTree>
    <p:extLst>
      <p:ext uri="{BB962C8B-B14F-4D97-AF65-F5344CB8AC3E}">
        <p14:creationId xmlns:p14="http://schemas.microsoft.com/office/powerpoint/2010/main" val="423225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JAX-RS</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9" name="Straight Arrow Connector 8">
            <a:extLst>
              <a:ext uri="{FF2B5EF4-FFF2-40B4-BE49-F238E27FC236}">
                <a16:creationId xmlns:a16="http://schemas.microsoft.com/office/drawing/2014/main" id="{D0E16222-D8B2-0D4D-9810-F2ABC14B91E6}"/>
              </a:ext>
            </a:extLst>
          </p:cNvPr>
          <p:cNvCxnSpPr>
            <a:cxnSpLocks/>
          </p:cNvCxnSpPr>
          <p:nvPr/>
        </p:nvCxnSpPr>
        <p:spPr>
          <a:xfrm>
            <a:off x="3956106" y="3880013"/>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928D68-DC1A-224B-AEB3-EF6E4EFDFEDA}"/>
              </a:ext>
            </a:extLst>
          </p:cNvPr>
          <p:cNvSpPr/>
          <p:nvPr/>
        </p:nvSpPr>
        <p:spPr>
          <a:xfrm>
            <a:off x="226286" y="4708506"/>
            <a:ext cx="3866743" cy="646331"/>
          </a:xfrm>
          <a:prstGeom prst="rect">
            <a:avLst/>
          </a:prstGeom>
        </p:spPr>
        <p:txBody>
          <a:bodyPr wrap="square">
            <a:spAutoFit/>
          </a:bodyPr>
          <a:lstStyle/>
          <a:p>
            <a:br>
              <a:rPr lang="en-GB" dirty="0">
                <a:solidFill>
                  <a:srgbClr val="D4D4D4"/>
                </a:solidFill>
                <a:latin typeface="Menlo" panose="020B0609030804020204" pitchFamily="49" charset="0"/>
              </a:rPr>
            </a:br>
            <a:endParaRPr lang="en-GB" b="0" dirty="0">
              <a:solidFill>
                <a:srgbClr val="D4D4D4"/>
              </a:solidFill>
              <a:effectLst/>
              <a:latin typeface="Menlo" panose="020B0609030804020204" pitchFamily="49" charset="0"/>
            </a:endParaRPr>
          </a:p>
        </p:txBody>
      </p:sp>
      <p:sp>
        <p:nvSpPr>
          <p:cNvPr id="10" name="Rectangle 9">
            <a:extLst>
              <a:ext uri="{FF2B5EF4-FFF2-40B4-BE49-F238E27FC236}">
                <a16:creationId xmlns:a16="http://schemas.microsoft.com/office/drawing/2014/main" id="{F1C41C5E-9313-D442-939F-A284A9FEE09B}"/>
              </a:ext>
            </a:extLst>
          </p:cNvPr>
          <p:cNvSpPr/>
          <p:nvPr/>
        </p:nvSpPr>
        <p:spPr>
          <a:xfrm>
            <a:off x="226286" y="5572513"/>
            <a:ext cx="5289495" cy="738664"/>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ApplicationPath</a:t>
            </a:r>
            <a:r>
              <a:rPr lang="en-GB" sz="1400" dirty="0">
                <a:solidFill>
                  <a:srgbClr val="D4D4D4"/>
                </a:solidFill>
                <a:latin typeface="Menlo" panose="020B0609030804020204" pitchFamily="49" charset="0"/>
              </a:rPr>
              <a:t>(</a:t>
            </a:r>
            <a:r>
              <a:rPr lang="en-GB" sz="1400" dirty="0">
                <a:solidFill>
                  <a:srgbClr val="CE9178"/>
                </a:solidFill>
                <a:latin typeface="Menlo" panose="020B0609030804020204" pitchFamily="49" charset="0"/>
              </a:rPr>
              <a:t>"System"</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SystemApplication</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extends</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Application</a:t>
            </a:r>
            <a:r>
              <a:rPr lang="en-GB" sz="1400" dirty="0">
                <a:solidFill>
                  <a:srgbClr val="D4D4D4"/>
                </a:solidFill>
                <a:latin typeface="Menlo" panose="020B0609030804020204" pitchFamily="49" charset="0"/>
              </a:rPr>
              <a:t> {}</a:t>
            </a:r>
          </a:p>
        </p:txBody>
      </p:sp>
      <p:sp>
        <p:nvSpPr>
          <p:cNvPr id="11" name="Rectangle 10">
            <a:extLst>
              <a:ext uri="{FF2B5EF4-FFF2-40B4-BE49-F238E27FC236}">
                <a16:creationId xmlns:a16="http://schemas.microsoft.com/office/drawing/2014/main" id="{441998F5-4928-6F4D-931D-A2D2E64C5044}"/>
              </a:ext>
            </a:extLst>
          </p:cNvPr>
          <p:cNvSpPr/>
          <p:nvPr/>
        </p:nvSpPr>
        <p:spPr>
          <a:xfrm>
            <a:off x="5905052" y="5109348"/>
            <a:ext cx="5289495" cy="1600438"/>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@Path</a:t>
            </a:r>
            <a:r>
              <a:rPr lang="en-GB" sz="1400" dirty="0">
                <a:solidFill>
                  <a:srgbClr val="D4D4D4"/>
                </a:solidFill>
                <a:latin typeface="Menlo" panose="020B0609030804020204" pitchFamily="49" charset="0"/>
              </a:rPr>
              <a:t>(</a:t>
            </a:r>
            <a:r>
              <a:rPr lang="en-GB" sz="1400" dirty="0">
                <a:solidFill>
                  <a:srgbClr val="CE9178"/>
                </a:solidFill>
                <a:latin typeface="Menlo" panose="020B0609030804020204" pitchFamily="49" charset="0"/>
              </a:rPr>
              <a:t>"properties"</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PropertiesResource</a:t>
            </a:r>
            <a:r>
              <a:rPr lang="en-GB" sz="1400" dirty="0">
                <a:solidFill>
                  <a:srgbClr val="D4D4D4"/>
                </a:solidFill>
                <a:latin typeface="Menlo" panose="020B0609030804020204" pitchFamily="49" charset="0"/>
              </a:rPr>
              <a:t> {</a:t>
            </a:r>
          </a:p>
          <a:p>
            <a:endParaRPr lang="en-GB" sz="1400" dirty="0">
              <a:solidFill>
                <a:srgbClr val="4EC9B0"/>
              </a:solidFill>
              <a:latin typeface="Menlo" panose="020B0609030804020204" pitchFamily="49" charset="0"/>
            </a:endParaRPr>
          </a:p>
          <a:p>
            <a:pPr lvl="1"/>
            <a:r>
              <a:rPr lang="en-GB" sz="1400" dirty="0">
                <a:solidFill>
                  <a:srgbClr val="4EC9B0"/>
                </a:solidFill>
                <a:latin typeface="Menlo" panose="020B0609030804020204" pitchFamily="49" charset="0"/>
              </a:rPr>
              <a:t>@GET</a:t>
            </a:r>
            <a:endParaRPr lang="en-GB" sz="1400" dirty="0">
              <a:solidFill>
                <a:srgbClr val="D4D4D4"/>
              </a:solidFill>
              <a:latin typeface="Menlo" panose="020B0609030804020204" pitchFamily="49" charset="0"/>
            </a:endParaRPr>
          </a:p>
          <a:p>
            <a:pPr lvl="1"/>
            <a:r>
              <a:rPr lang="en-GB" sz="1400" dirty="0">
                <a:solidFill>
                  <a:srgbClr val="4EC9B0"/>
                </a:solidFill>
                <a:latin typeface="Menlo" panose="020B0609030804020204" pitchFamily="49" charset="0"/>
              </a:rPr>
              <a:t>@Produces</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MediaType</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APPLICATION_JSON</a:t>
            </a:r>
            <a:r>
              <a:rPr lang="en-GB" sz="1400" dirty="0">
                <a:solidFill>
                  <a:srgbClr val="D4D4D4"/>
                </a:solidFill>
                <a:latin typeface="Menlo" panose="020B0609030804020204" pitchFamily="49" charset="0"/>
              </a:rPr>
              <a:t>)</a:t>
            </a:r>
          </a:p>
          <a:p>
            <a:pPr lvl="1"/>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JsonObject</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 {…}</a:t>
            </a:r>
          </a:p>
          <a:p>
            <a:r>
              <a:rPr lang="en-GB" sz="14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8440771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2599</Words>
  <Application>Microsoft Office PowerPoint</Application>
  <PresentationFormat>Widescreen</PresentationFormat>
  <Paragraphs>403</Paragraphs>
  <Slides>37</Slides>
  <Notes>19</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37</vt:i4>
      </vt:variant>
    </vt:vector>
  </HeadingPairs>
  <TitlesOfParts>
    <vt:vector size="56" baseType="lpstr">
      <vt:lpstr>ＭＳ 明朝</vt:lpstr>
      <vt:lpstr>.AppleSystemUIFont</vt:lpstr>
      <vt:lpstr>Arial</vt:lpstr>
      <vt:lpstr>Calibri</vt:lpstr>
      <vt:lpstr>Cambria</vt:lpstr>
      <vt:lpstr>Courier New</vt:lpstr>
      <vt:lpstr>HelvNeue Light for IBM</vt:lpstr>
      <vt:lpstr>IBM Plex Mono Light</vt:lpstr>
      <vt:lpstr>IBM Plex Sans</vt:lpstr>
      <vt:lpstr>Mangal</vt:lpstr>
      <vt:lpstr>Menlo</vt:lpstr>
      <vt:lpstr>Proxima Nova</vt:lpstr>
      <vt:lpstr>Times New Roman</vt:lpstr>
      <vt:lpstr>Trebuchet MS</vt:lpstr>
      <vt:lpstr>Wingdings</vt:lpstr>
      <vt:lpstr>1_Office Theme</vt:lpstr>
      <vt:lpstr>IBM Developer 2018 blue background</vt:lpstr>
      <vt:lpstr>gry_background_2017</vt:lpstr>
      <vt:lpstr>6_dk_blu_background_2017</vt:lpstr>
      <vt:lpstr>How to create Cloud native Java Microservices with MicroProfile, Watson, Open Liberty and Cloudant</vt:lpstr>
      <vt:lpstr>Ready to get your hands dirty?</vt:lpstr>
      <vt:lpstr>Workshop hands-on content</vt:lpstr>
      <vt:lpstr>Agile &amp; DevOps &amp; Cloud &amp; Microservices</vt:lpstr>
      <vt:lpstr>PowerPoint Presentation</vt:lpstr>
      <vt:lpstr>PowerPoint Presentation</vt:lpstr>
      <vt:lpstr>Module 1</vt:lpstr>
      <vt:lpstr>Eclipse MicroProfile</vt:lpstr>
      <vt:lpstr>JAX-RS</vt:lpstr>
      <vt:lpstr>MicroProfile REST Client</vt:lpstr>
      <vt:lpstr>CDI</vt:lpstr>
      <vt:lpstr>JSON-B &amp; JSON-P</vt:lpstr>
      <vt:lpstr>Watson Tone Analyzer</vt:lpstr>
      <vt:lpstr>Cloudant No-Sql Database</vt:lpstr>
      <vt:lpstr>Module 2</vt:lpstr>
      <vt:lpstr>Eclipse MicroProfile</vt:lpstr>
      <vt:lpstr>MicroProfile OpenAPI</vt:lpstr>
      <vt:lpstr>MicroProfile JWT</vt:lpstr>
      <vt:lpstr>MicroProfile Fault Tolerance</vt:lpstr>
      <vt:lpstr>MicroProfile Config</vt:lpstr>
      <vt:lpstr>Module 3</vt:lpstr>
      <vt:lpstr>Eclipse MicroProfile</vt:lpstr>
      <vt:lpstr>MicroProfile Health</vt:lpstr>
      <vt:lpstr>MicroProfile Metrics</vt:lpstr>
      <vt:lpstr>MicroProfile OpenTracing</vt:lpstr>
      <vt:lpstr>Module 4</vt:lpstr>
      <vt:lpstr>Microservice Deployment</vt:lpstr>
      <vt:lpstr>Docker</vt:lpstr>
      <vt:lpstr>Container Orchestration - Kubernetes</vt:lpstr>
      <vt:lpstr>Kubernetes Terms</vt:lpstr>
      <vt:lpstr>Kubernetes – k8s</vt:lpstr>
      <vt:lpstr>MicroProfile Config with Kubernetes</vt:lpstr>
      <vt:lpstr>MicroProfile Health with Kubernetes</vt:lpstr>
      <vt:lpstr>Challenges with Kubernetes</vt:lpstr>
      <vt:lpstr>Wrap-up</vt:lpstr>
      <vt:lpstr>Useful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create Cloud native Java Microservices with MicroProfile, Watson, Open Liberty and Cloudant</dc:title>
  <dc:creator>Jamie Coleman</dc:creator>
  <cp:lastModifiedBy>Jamie Coleman</cp:lastModifiedBy>
  <cp:revision>1</cp:revision>
  <dcterms:created xsi:type="dcterms:W3CDTF">2019-06-14T19:08:22Z</dcterms:created>
  <dcterms:modified xsi:type="dcterms:W3CDTF">2019-06-14T19:11:13Z</dcterms:modified>
</cp:coreProperties>
</file>